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8288000"/>
  <p:notesSz cx="6858000" cy="9144000"/>
  <p:defaultTextStyle>
    <a:defPPr>
      <a:defRPr lang="en-US"/>
    </a:defPPr>
    <a:lvl1pPr algn="l" rtl="0" fontAlgn="base">
      <a:spcBef>
        <a:spcPct val="0"/>
      </a:spcBef>
      <a:spcAft>
        <a:spcPct val="0"/>
      </a:spcAft>
      <a:defRPr sz="2000" kern="1200">
        <a:solidFill>
          <a:schemeClr val="tx1"/>
        </a:solidFill>
        <a:latin typeface="Century" pitchFamily="18" charset="0"/>
        <a:ea typeface="+mn-ea"/>
        <a:cs typeface="+mn-cs"/>
      </a:defRPr>
    </a:lvl1pPr>
    <a:lvl2pPr marL="457200" algn="l" rtl="0" fontAlgn="base">
      <a:spcBef>
        <a:spcPct val="0"/>
      </a:spcBef>
      <a:spcAft>
        <a:spcPct val="0"/>
      </a:spcAft>
      <a:defRPr sz="2000" kern="1200">
        <a:solidFill>
          <a:schemeClr val="tx1"/>
        </a:solidFill>
        <a:latin typeface="Century" pitchFamily="18" charset="0"/>
        <a:ea typeface="+mn-ea"/>
        <a:cs typeface="+mn-cs"/>
      </a:defRPr>
    </a:lvl2pPr>
    <a:lvl3pPr marL="914400" algn="l" rtl="0" fontAlgn="base">
      <a:spcBef>
        <a:spcPct val="0"/>
      </a:spcBef>
      <a:spcAft>
        <a:spcPct val="0"/>
      </a:spcAft>
      <a:defRPr sz="2000" kern="1200">
        <a:solidFill>
          <a:schemeClr val="tx1"/>
        </a:solidFill>
        <a:latin typeface="Century" pitchFamily="18" charset="0"/>
        <a:ea typeface="+mn-ea"/>
        <a:cs typeface="+mn-cs"/>
      </a:defRPr>
    </a:lvl3pPr>
    <a:lvl4pPr marL="1371600" algn="l" rtl="0" fontAlgn="base">
      <a:spcBef>
        <a:spcPct val="0"/>
      </a:spcBef>
      <a:spcAft>
        <a:spcPct val="0"/>
      </a:spcAft>
      <a:defRPr sz="2000" kern="1200">
        <a:solidFill>
          <a:schemeClr val="tx1"/>
        </a:solidFill>
        <a:latin typeface="Century" pitchFamily="18" charset="0"/>
        <a:ea typeface="+mn-ea"/>
        <a:cs typeface="+mn-cs"/>
      </a:defRPr>
    </a:lvl4pPr>
    <a:lvl5pPr marL="1828800" algn="l" rtl="0" fontAlgn="base">
      <a:spcBef>
        <a:spcPct val="0"/>
      </a:spcBef>
      <a:spcAft>
        <a:spcPct val="0"/>
      </a:spcAft>
      <a:defRPr sz="2000" kern="1200">
        <a:solidFill>
          <a:schemeClr val="tx1"/>
        </a:solidFill>
        <a:latin typeface="Century" pitchFamily="18" charset="0"/>
        <a:ea typeface="+mn-ea"/>
        <a:cs typeface="+mn-cs"/>
      </a:defRPr>
    </a:lvl5pPr>
    <a:lvl6pPr marL="2286000" algn="l" defTabSz="914400" rtl="0" eaLnBrk="1" latinLnBrk="0" hangingPunct="1">
      <a:defRPr sz="2000" kern="1200">
        <a:solidFill>
          <a:schemeClr val="tx1"/>
        </a:solidFill>
        <a:latin typeface="Century" pitchFamily="18" charset="0"/>
        <a:ea typeface="+mn-ea"/>
        <a:cs typeface="+mn-cs"/>
      </a:defRPr>
    </a:lvl6pPr>
    <a:lvl7pPr marL="2743200" algn="l" defTabSz="914400" rtl="0" eaLnBrk="1" latinLnBrk="0" hangingPunct="1">
      <a:defRPr sz="2000" kern="1200">
        <a:solidFill>
          <a:schemeClr val="tx1"/>
        </a:solidFill>
        <a:latin typeface="Century" pitchFamily="18" charset="0"/>
        <a:ea typeface="+mn-ea"/>
        <a:cs typeface="+mn-cs"/>
      </a:defRPr>
    </a:lvl7pPr>
    <a:lvl8pPr marL="3200400" algn="l" defTabSz="914400" rtl="0" eaLnBrk="1" latinLnBrk="0" hangingPunct="1">
      <a:defRPr sz="2000" kern="1200">
        <a:solidFill>
          <a:schemeClr val="tx1"/>
        </a:solidFill>
        <a:latin typeface="Century" pitchFamily="18" charset="0"/>
        <a:ea typeface="+mn-ea"/>
        <a:cs typeface="+mn-cs"/>
      </a:defRPr>
    </a:lvl8pPr>
    <a:lvl9pPr marL="3657600" algn="l" defTabSz="914400" rtl="0" eaLnBrk="1" latinLnBrk="0" hangingPunct="1">
      <a:defRPr sz="2000" kern="1200">
        <a:solidFill>
          <a:schemeClr val="tx1"/>
        </a:solidFill>
        <a:latin typeface="Century"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9" d="100"/>
          <a:sy n="29" d="100"/>
        </p:scale>
        <p:origin x="-516" y="-90"/>
      </p:cViewPr>
      <p:guideLst>
        <p:guide orient="horz" pos="5760"/>
        <p:guide pos="10368"/>
      </p:guideLst>
    </p:cSldViewPr>
  </p:slideViewPr>
  <p:outlineViewPr>
    <p:cViewPr>
      <p:scale>
        <a:sx n="33" d="100"/>
        <a:sy n="33" d="100"/>
      </p:scale>
      <p:origin x="0" y="0"/>
    </p:cViewPr>
  </p:outlineViewPr>
  <p:notesTextViewPr>
    <p:cViewPr>
      <p:scale>
        <a:sx n="33" d="100"/>
        <a:sy n="33"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681663"/>
            <a:ext cx="27981275" cy="3919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363200"/>
            <a:ext cx="23044150" cy="4673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A2A8546-5B75-4BAF-A943-92D13374657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AC654FA-4D40-4FDD-9030-F47067C064D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731838"/>
            <a:ext cx="7405688" cy="15605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731838"/>
            <a:ext cx="22067837" cy="15605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6DB127-63BB-44ED-A261-296C0746C3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FCFAA73-DE62-4845-9B43-88718D60D3C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1752263"/>
            <a:ext cx="27981275" cy="36322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7751763"/>
            <a:ext cx="27981275" cy="4000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749882-FA2D-4B15-B27F-FB90DECBDDD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267200"/>
            <a:ext cx="14736762" cy="1206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267200"/>
            <a:ext cx="14736763" cy="1206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15FB5F8-FFAE-455E-ADE7-FD25315C481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094163"/>
            <a:ext cx="14544675" cy="1704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799138"/>
            <a:ext cx="14544675" cy="10537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094163"/>
            <a:ext cx="14549438" cy="1704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799138"/>
            <a:ext cx="14549438" cy="10537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BF7BF91-228E-4323-BD11-D7612AD0EDA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7110477-07EA-4535-A085-E40F13D877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E23E5AF-4A75-425F-AE6B-B02E0B123EC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28663"/>
            <a:ext cx="10829925" cy="3098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28663"/>
            <a:ext cx="18402300" cy="156083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827463"/>
            <a:ext cx="10829925" cy="1250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E86BADF-519A-4DA6-BA05-729A82C587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2801600"/>
            <a:ext cx="19751675" cy="15113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633538"/>
            <a:ext cx="19751675" cy="10972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4312900"/>
            <a:ext cx="19751675" cy="2146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EA4B15F-2D7C-422B-8437-C4D370C20E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731838"/>
            <a:ext cx="29625925" cy="3048000"/>
          </a:xfrm>
          <a:prstGeom prst="rect">
            <a:avLst/>
          </a:prstGeom>
          <a:noFill/>
          <a:ln w="9525">
            <a:noFill/>
            <a:miter lim="800000"/>
            <a:headEnd/>
            <a:tailEnd/>
          </a:ln>
        </p:spPr>
        <p:txBody>
          <a:bodyPr vert="horz" wrap="square" lIns="292608" tIns="146304" rIns="292608" bIns="14630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6238" y="4267200"/>
            <a:ext cx="29625925" cy="12069763"/>
          </a:xfrm>
          <a:prstGeom prst="rect">
            <a:avLst/>
          </a:prstGeom>
          <a:noFill/>
          <a:ln w="9525">
            <a:noFill/>
            <a:miter lim="800000"/>
            <a:headEnd/>
            <a:tailEnd/>
          </a:ln>
        </p:spPr>
        <p:txBody>
          <a:bodyPr vert="horz" wrap="square" lIns="292608" tIns="146304" rIns="292608" bIns="1463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238" y="16654463"/>
            <a:ext cx="7680325" cy="1270000"/>
          </a:xfrm>
          <a:prstGeom prst="rect">
            <a:avLst/>
          </a:prstGeom>
          <a:noFill/>
          <a:ln w="9525">
            <a:noFill/>
            <a:miter lim="800000"/>
            <a:headEnd/>
            <a:tailEnd/>
          </a:ln>
          <a:effectLst/>
        </p:spPr>
        <p:txBody>
          <a:bodyPr vert="horz" wrap="square" lIns="292608" tIns="146304" rIns="292608" bIns="146304" numCol="1" anchor="t" anchorCtr="0" compatLnSpc="1">
            <a:prstTxWarp prst="textNoShape">
              <a:avLst/>
            </a:prstTxWarp>
          </a:bodyPr>
          <a:lstStyle>
            <a:lvl1pPr>
              <a:defRPr sz="4500">
                <a:latin typeface="Arial" charset="0"/>
              </a:defRPr>
            </a:lvl1pPr>
          </a:lstStyle>
          <a:p>
            <a:endParaRPr lang="en-US"/>
          </a:p>
        </p:txBody>
      </p:sp>
      <p:sp>
        <p:nvSpPr>
          <p:cNvPr id="1029" name="Rectangle 5"/>
          <p:cNvSpPr>
            <a:spLocks noGrp="1" noChangeArrowheads="1"/>
          </p:cNvSpPr>
          <p:nvPr>
            <p:ph type="ftr" sz="quarter" idx="3"/>
          </p:nvPr>
        </p:nvSpPr>
        <p:spPr bwMode="auto">
          <a:xfrm>
            <a:off x="11247438" y="16654463"/>
            <a:ext cx="10423525" cy="1270000"/>
          </a:xfrm>
          <a:prstGeom prst="rect">
            <a:avLst/>
          </a:prstGeom>
          <a:noFill/>
          <a:ln w="9525">
            <a:noFill/>
            <a:miter lim="800000"/>
            <a:headEnd/>
            <a:tailEnd/>
          </a:ln>
          <a:effectLst/>
        </p:spPr>
        <p:txBody>
          <a:bodyPr vert="horz" wrap="square" lIns="292608" tIns="146304" rIns="292608" bIns="146304" numCol="1" anchor="t" anchorCtr="0" compatLnSpc="1">
            <a:prstTxWarp prst="textNoShape">
              <a:avLst/>
            </a:prstTxWarp>
          </a:bodyPr>
          <a:lstStyle>
            <a:lvl1pPr algn="ctr">
              <a:defRPr sz="4500">
                <a:latin typeface="Arial" charset="0"/>
              </a:defRPr>
            </a:lvl1pPr>
          </a:lstStyle>
          <a:p>
            <a:endParaRPr lang="en-US"/>
          </a:p>
        </p:txBody>
      </p:sp>
      <p:sp>
        <p:nvSpPr>
          <p:cNvPr id="1030" name="Rectangle 6"/>
          <p:cNvSpPr>
            <a:spLocks noGrp="1" noChangeArrowheads="1"/>
          </p:cNvSpPr>
          <p:nvPr>
            <p:ph type="sldNum" sz="quarter" idx="4"/>
          </p:nvPr>
        </p:nvSpPr>
        <p:spPr bwMode="auto">
          <a:xfrm>
            <a:off x="23591838" y="16654463"/>
            <a:ext cx="7680325" cy="1270000"/>
          </a:xfrm>
          <a:prstGeom prst="rect">
            <a:avLst/>
          </a:prstGeom>
          <a:noFill/>
          <a:ln w="9525">
            <a:noFill/>
            <a:miter lim="800000"/>
            <a:headEnd/>
            <a:tailEnd/>
          </a:ln>
          <a:effectLst/>
        </p:spPr>
        <p:txBody>
          <a:bodyPr vert="horz" wrap="square" lIns="292608" tIns="146304" rIns="292608" bIns="146304" numCol="1" anchor="t" anchorCtr="0" compatLnSpc="1">
            <a:prstTxWarp prst="textNoShape">
              <a:avLst/>
            </a:prstTxWarp>
          </a:bodyPr>
          <a:lstStyle>
            <a:lvl1pPr algn="r">
              <a:defRPr sz="4500">
                <a:latin typeface="Arial" charset="0"/>
              </a:defRPr>
            </a:lvl1pPr>
          </a:lstStyle>
          <a:p>
            <a:fld id="{FAA35DF5-B574-4992-9F66-1729A55862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25763" rtl="0" eaLnBrk="0" fontAlgn="base" hangingPunct="0">
        <a:spcBef>
          <a:spcPct val="0"/>
        </a:spcBef>
        <a:spcAft>
          <a:spcPct val="0"/>
        </a:spcAft>
        <a:defRPr sz="14100">
          <a:solidFill>
            <a:schemeClr val="tx2"/>
          </a:solidFill>
          <a:latin typeface="+mj-lt"/>
          <a:ea typeface="+mj-ea"/>
          <a:cs typeface="+mj-cs"/>
        </a:defRPr>
      </a:lvl1pPr>
      <a:lvl2pPr algn="ctr" defTabSz="2925763" rtl="0" eaLnBrk="0" fontAlgn="base" hangingPunct="0">
        <a:spcBef>
          <a:spcPct val="0"/>
        </a:spcBef>
        <a:spcAft>
          <a:spcPct val="0"/>
        </a:spcAft>
        <a:defRPr sz="14100">
          <a:solidFill>
            <a:schemeClr val="tx2"/>
          </a:solidFill>
          <a:latin typeface="Arial" charset="0"/>
        </a:defRPr>
      </a:lvl2pPr>
      <a:lvl3pPr algn="ctr" defTabSz="2925763" rtl="0" eaLnBrk="0" fontAlgn="base" hangingPunct="0">
        <a:spcBef>
          <a:spcPct val="0"/>
        </a:spcBef>
        <a:spcAft>
          <a:spcPct val="0"/>
        </a:spcAft>
        <a:defRPr sz="14100">
          <a:solidFill>
            <a:schemeClr val="tx2"/>
          </a:solidFill>
          <a:latin typeface="Arial" charset="0"/>
        </a:defRPr>
      </a:lvl3pPr>
      <a:lvl4pPr algn="ctr" defTabSz="2925763" rtl="0" eaLnBrk="0" fontAlgn="base" hangingPunct="0">
        <a:spcBef>
          <a:spcPct val="0"/>
        </a:spcBef>
        <a:spcAft>
          <a:spcPct val="0"/>
        </a:spcAft>
        <a:defRPr sz="14100">
          <a:solidFill>
            <a:schemeClr val="tx2"/>
          </a:solidFill>
          <a:latin typeface="Arial" charset="0"/>
        </a:defRPr>
      </a:lvl4pPr>
      <a:lvl5pPr algn="ctr" defTabSz="2925763" rtl="0" eaLnBrk="0" fontAlgn="base" hangingPunct="0">
        <a:spcBef>
          <a:spcPct val="0"/>
        </a:spcBef>
        <a:spcAft>
          <a:spcPct val="0"/>
        </a:spcAft>
        <a:defRPr sz="14100">
          <a:solidFill>
            <a:schemeClr val="tx2"/>
          </a:solidFill>
          <a:latin typeface="Arial" charset="0"/>
        </a:defRPr>
      </a:lvl5pPr>
      <a:lvl6pPr marL="457200" algn="ctr" defTabSz="2925763" rtl="0" fontAlgn="base">
        <a:spcBef>
          <a:spcPct val="0"/>
        </a:spcBef>
        <a:spcAft>
          <a:spcPct val="0"/>
        </a:spcAft>
        <a:defRPr sz="14100">
          <a:solidFill>
            <a:schemeClr val="tx2"/>
          </a:solidFill>
          <a:latin typeface="Arial" charset="0"/>
        </a:defRPr>
      </a:lvl6pPr>
      <a:lvl7pPr marL="914400" algn="ctr" defTabSz="2925763" rtl="0" fontAlgn="base">
        <a:spcBef>
          <a:spcPct val="0"/>
        </a:spcBef>
        <a:spcAft>
          <a:spcPct val="0"/>
        </a:spcAft>
        <a:defRPr sz="14100">
          <a:solidFill>
            <a:schemeClr val="tx2"/>
          </a:solidFill>
          <a:latin typeface="Arial" charset="0"/>
        </a:defRPr>
      </a:lvl7pPr>
      <a:lvl8pPr marL="1371600" algn="ctr" defTabSz="2925763" rtl="0" fontAlgn="base">
        <a:spcBef>
          <a:spcPct val="0"/>
        </a:spcBef>
        <a:spcAft>
          <a:spcPct val="0"/>
        </a:spcAft>
        <a:defRPr sz="14100">
          <a:solidFill>
            <a:schemeClr val="tx2"/>
          </a:solidFill>
          <a:latin typeface="Arial" charset="0"/>
        </a:defRPr>
      </a:lvl8pPr>
      <a:lvl9pPr marL="1828800" algn="ctr" defTabSz="2925763" rtl="0" fontAlgn="base">
        <a:spcBef>
          <a:spcPct val="0"/>
        </a:spcBef>
        <a:spcAft>
          <a:spcPct val="0"/>
        </a:spcAft>
        <a:defRPr sz="14100">
          <a:solidFill>
            <a:schemeClr val="tx2"/>
          </a:solidFill>
          <a:latin typeface="Arial" charset="0"/>
        </a:defRPr>
      </a:lvl9pPr>
    </p:titleStyle>
    <p:bodyStyle>
      <a:lvl1pPr marL="1096963" indent="-1096963" algn="l" defTabSz="2925763" rtl="0" eaLnBrk="0" fontAlgn="base" hangingPunct="0">
        <a:spcBef>
          <a:spcPct val="20000"/>
        </a:spcBef>
        <a:spcAft>
          <a:spcPct val="0"/>
        </a:spcAft>
        <a:buChar char="•"/>
        <a:defRPr sz="10200">
          <a:solidFill>
            <a:schemeClr val="tx1"/>
          </a:solidFill>
          <a:latin typeface="+mn-lt"/>
          <a:ea typeface="+mn-ea"/>
          <a:cs typeface="+mn-cs"/>
        </a:defRPr>
      </a:lvl1pPr>
      <a:lvl2pPr marL="2378075" indent="-914400" algn="l" defTabSz="2925763" rtl="0" eaLnBrk="0" fontAlgn="base" hangingPunct="0">
        <a:spcBef>
          <a:spcPct val="20000"/>
        </a:spcBef>
        <a:spcAft>
          <a:spcPct val="0"/>
        </a:spcAft>
        <a:buChar char="–"/>
        <a:defRPr sz="9000">
          <a:solidFill>
            <a:schemeClr val="tx1"/>
          </a:solidFill>
          <a:latin typeface="+mn-lt"/>
        </a:defRPr>
      </a:lvl2pPr>
      <a:lvl3pPr marL="3657600" indent="-731838" algn="l" defTabSz="2925763" rtl="0" eaLnBrk="0" fontAlgn="base" hangingPunct="0">
        <a:spcBef>
          <a:spcPct val="20000"/>
        </a:spcBef>
        <a:spcAft>
          <a:spcPct val="0"/>
        </a:spcAft>
        <a:buChar char="•"/>
        <a:defRPr sz="7700">
          <a:solidFill>
            <a:schemeClr val="tx1"/>
          </a:solidFill>
          <a:latin typeface="+mn-lt"/>
        </a:defRPr>
      </a:lvl3pPr>
      <a:lvl4pPr marL="5121275" indent="-731838" algn="l" defTabSz="2925763" rtl="0" eaLnBrk="0" fontAlgn="base" hangingPunct="0">
        <a:spcBef>
          <a:spcPct val="20000"/>
        </a:spcBef>
        <a:spcAft>
          <a:spcPct val="0"/>
        </a:spcAft>
        <a:buChar char="–"/>
        <a:defRPr sz="6400">
          <a:solidFill>
            <a:schemeClr val="tx1"/>
          </a:solidFill>
          <a:latin typeface="+mn-lt"/>
        </a:defRPr>
      </a:lvl4pPr>
      <a:lvl5pPr marL="6583363" indent="-731838" algn="l" defTabSz="2925763" rtl="0" eaLnBrk="0" fontAlgn="base" hangingPunct="0">
        <a:spcBef>
          <a:spcPct val="20000"/>
        </a:spcBef>
        <a:spcAft>
          <a:spcPct val="0"/>
        </a:spcAft>
        <a:buChar char="»"/>
        <a:defRPr sz="6400">
          <a:solidFill>
            <a:schemeClr val="tx1"/>
          </a:solidFill>
          <a:latin typeface="+mn-lt"/>
        </a:defRPr>
      </a:lvl5pPr>
      <a:lvl6pPr marL="7040563" indent="-731838" algn="l" defTabSz="2925763" rtl="0" fontAlgn="base">
        <a:spcBef>
          <a:spcPct val="20000"/>
        </a:spcBef>
        <a:spcAft>
          <a:spcPct val="0"/>
        </a:spcAft>
        <a:buChar char="»"/>
        <a:defRPr sz="6400">
          <a:solidFill>
            <a:schemeClr val="tx1"/>
          </a:solidFill>
          <a:latin typeface="+mn-lt"/>
        </a:defRPr>
      </a:lvl6pPr>
      <a:lvl7pPr marL="7497763" indent="-731838" algn="l" defTabSz="2925763" rtl="0" fontAlgn="base">
        <a:spcBef>
          <a:spcPct val="20000"/>
        </a:spcBef>
        <a:spcAft>
          <a:spcPct val="0"/>
        </a:spcAft>
        <a:buChar char="»"/>
        <a:defRPr sz="6400">
          <a:solidFill>
            <a:schemeClr val="tx1"/>
          </a:solidFill>
          <a:latin typeface="+mn-lt"/>
        </a:defRPr>
      </a:lvl7pPr>
      <a:lvl8pPr marL="7954963" indent="-731838" algn="l" defTabSz="2925763" rtl="0" fontAlgn="base">
        <a:spcBef>
          <a:spcPct val="20000"/>
        </a:spcBef>
        <a:spcAft>
          <a:spcPct val="0"/>
        </a:spcAft>
        <a:buChar char="»"/>
        <a:defRPr sz="6400">
          <a:solidFill>
            <a:schemeClr val="tx1"/>
          </a:solidFill>
          <a:latin typeface="+mn-lt"/>
        </a:defRPr>
      </a:lvl8pPr>
      <a:lvl9pPr marL="8412163" indent="-731838" algn="l" defTabSz="2925763" rtl="0" fontAlgn="base">
        <a:spcBef>
          <a:spcPct val="20000"/>
        </a:spcBef>
        <a:spcAft>
          <a:spcPct val="0"/>
        </a:spcAft>
        <a:buChar char="»"/>
        <a:defRPr sz="6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24736425" y="10566400"/>
            <a:ext cx="7553325" cy="5562600"/>
          </a:xfrm>
          <a:prstGeom prst="rect">
            <a:avLst/>
          </a:prstGeom>
          <a:solidFill>
            <a:srgbClr val="FFC0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343275"/>
            <a:endParaRPr lang="en-US" sz="6600">
              <a:solidFill>
                <a:srgbClr val="FFFFFF"/>
              </a:solidFill>
              <a:latin typeface="Calibri" pitchFamily="34" charset="0"/>
            </a:endParaRPr>
          </a:p>
        </p:txBody>
      </p:sp>
      <p:sp>
        <p:nvSpPr>
          <p:cNvPr id="2051" name="Rectangle 4"/>
          <p:cNvSpPr>
            <a:spLocks noChangeArrowheads="1"/>
          </p:cNvSpPr>
          <p:nvPr/>
        </p:nvSpPr>
        <p:spPr bwMode="auto">
          <a:xfrm>
            <a:off x="76200" y="427038"/>
            <a:ext cx="29337000" cy="3627437"/>
          </a:xfrm>
          <a:prstGeom prst="rect">
            <a:avLst/>
          </a:prstGeom>
          <a:noFill/>
          <a:ln w="9525">
            <a:noFill/>
            <a:miter lim="800000"/>
            <a:headEnd/>
            <a:tailEnd/>
          </a:ln>
        </p:spPr>
        <p:txBody>
          <a:bodyPr>
            <a:spAutoFit/>
          </a:bodyPr>
          <a:lstStyle/>
          <a:p>
            <a:pPr indent="457200" algn="ctr" defTabSz="3343275"/>
            <a:r>
              <a:rPr lang="en-US" sz="7200" b="1">
                <a:solidFill>
                  <a:srgbClr val="CC0E29"/>
                </a:solidFill>
                <a:latin typeface="Arial" charset="0"/>
                <a:cs typeface="Arial" charset="0"/>
              </a:rPr>
              <a:t>The Promise of Simple and Total Disinfection of</a:t>
            </a:r>
            <a:br>
              <a:rPr lang="en-US" sz="7200" b="1">
                <a:solidFill>
                  <a:srgbClr val="CC0E29"/>
                </a:solidFill>
                <a:latin typeface="Arial" charset="0"/>
                <a:cs typeface="Arial" charset="0"/>
              </a:rPr>
            </a:br>
            <a:r>
              <a:rPr lang="en-US" sz="7200" b="1">
                <a:solidFill>
                  <a:srgbClr val="CC0E29"/>
                </a:solidFill>
                <a:latin typeface="Arial" charset="0"/>
                <a:cs typeface="Arial" charset="0"/>
              </a:rPr>
              <a:t>Hospital Surfaces by Aerosolization of Peroxyacetic Acid</a:t>
            </a:r>
          </a:p>
          <a:p>
            <a:pPr indent="457200" algn="ctr" defTabSz="3343275">
              <a:spcBef>
                <a:spcPct val="50000"/>
              </a:spcBef>
            </a:pPr>
            <a:r>
              <a:rPr lang="en-US" sz="4000" b="1">
                <a:latin typeface="Arial" charset="0"/>
                <a:cs typeface="Arial" charset="0"/>
              </a:rPr>
              <a:t>DENNIS G. MAKI, MD, AND MEGAN DUSTER, BS</a:t>
            </a:r>
          </a:p>
          <a:p>
            <a:pPr indent="457200" algn="ctr" defTabSz="3343275"/>
            <a:r>
              <a:rPr lang="en-US" sz="2800" b="1">
                <a:latin typeface="Arial" charset="0"/>
                <a:cs typeface="Arial" charset="0"/>
              </a:rPr>
              <a:t>University of Wisconsin School of Medicine and Public Health, Madison, WI</a:t>
            </a:r>
          </a:p>
        </p:txBody>
      </p:sp>
      <p:sp>
        <p:nvSpPr>
          <p:cNvPr id="2052" name="Text Box 5"/>
          <p:cNvSpPr txBox="1">
            <a:spLocks noChangeArrowheads="1"/>
          </p:cNvSpPr>
          <p:nvPr/>
        </p:nvSpPr>
        <p:spPr bwMode="auto">
          <a:xfrm>
            <a:off x="336550" y="549275"/>
            <a:ext cx="3930650" cy="822325"/>
          </a:xfrm>
          <a:prstGeom prst="rect">
            <a:avLst/>
          </a:prstGeom>
          <a:solidFill>
            <a:schemeClr val="bg1"/>
          </a:solidFill>
          <a:ln w="9525">
            <a:noFill/>
            <a:miter lim="800000"/>
            <a:headEnd/>
            <a:tailEnd/>
          </a:ln>
        </p:spPr>
        <p:txBody>
          <a:bodyPr>
            <a:spAutoFit/>
          </a:bodyPr>
          <a:lstStyle/>
          <a:p>
            <a:pPr defTabSz="2508250">
              <a:spcBef>
                <a:spcPct val="50000"/>
              </a:spcBef>
            </a:pPr>
            <a:r>
              <a:rPr lang="en-US" sz="2400" b="1">
                <a:latin typeface="Arial" charset="0"/>
                <a:cs typeface="Arial" charset="0"/>
              </a:rPr>
              <a:t>ICAAC Abstract K-2105</a:t>
            </a:r>
            <a:br>
              <a:rPr lang="en-US" sz="2400" b="1">
                <a:latin typeface="Arial" charset="0"/>
                <a:cs typeface="Arial" charset="0"/>
              </a:rPr>
            </a:br>
            <a:r>
              <a:rPr lang="en-US" sz="2400" b="1">
                <a:latin typeface="Arial" charset="0"/>
                <a:cs typeface="Arial" charset="0"/>
              </a:rPr>
              <a:t>Poster 183 </a:t>
            </a:r>
          </a:p>
        </p:txBody>
      </p:sp>
      <p:pic>
        <p:nvPicPr>
          <p:cNvPr id="2053" name="Picture 12" descr="UW_logo_4color_pc"/>
          <p:cNvPicPr>
            <a:picLocks noChangeAspect="1" noChangeArrowheads="1"/>
          </p:cNvPicPr>
          <p:nvPr/>
        </p:nvPicPr>
        <p:blipFill>
          <a:blip r:embed="rId2" cstate="print"/>
          <a:srcRect/>
          <a:stretch>
            <a:fillRect/>
          </a:stretch>
        </p:blipFill>
        <p:spPr bwMode="auto">
          <a:xfrm>
            <a:off x="27432000" y="473075"/>
            <a:ext cx="1524000" cy="2438400"/>
          </a:xfrm>
          <a:prstGeom prst="rect">
            <a:avLst/>
          </a:prstGeom>
          <a:noFill/>
          <a:ln w="9525">
            <a:noFill/>
            <a:miter lim="800000"/>
            <a:headEnd/>
            <a:tailEnd/>
          </a:ln>
        </p:spPr>
      </p:pic>
      <p:sp>
        <p:nvSpPr>
          <p:cNvPr id="2054" name="Text Box 13"/>
          <p:cNvSpPr txBox="1">
            <a:spLocks noChangeArrowheads="1"/>
          </p:cNvSpPr>
          <p:nvPr/>
        </p:nvSpPr>
        <p:spPr bwMode="auto">
          <a:xfrm>
            <a:off x="29184600" y="423863"/>
            <a:ext cx="3733800" cy="2014537"/>
          </a:xfrm>
          <a:prstGeom prst="rect">
            <a:avLst/>
          </a:prstGeom>
          <a:solidFill>
            <a:schemeClr val="bg1"/>
          </a:solidFill>
          <a:ln w="9525">
            <a:noFill/>
            <a:miter lim="800000"/>
            <a:headEnd/>
            <a:tailEnd/>
          </a:ln>
        </p:spPr>
        <p:txBody>
          <a:bodyPr>
            <a:spAutoFit/>
          </a:bodyPr>
          <a:lstStyle/>
          <a:p>
            <a:pPr defTabSz="2508250"/>
            <a:r>
              <a:rPr lang="en-US" sz="1800" b="1">
                <a:latin typeface="Arial" charset="0"/>
                <a:cs typeface="Arial" charset="0"/>
              </a:rPr>
              <a:t>Dennis G. Maki, MD</a:t>
            </a:r>
          </a:p>
          <a:p>
            <a:pPr defTabSz="2508250"/>
            <a:r>
              <a:rPr lang="en-US" sz="1800" b="1" u="sng">
                <a:solidFill>
                  <a:schemeClr val="accent2"/>
                </a:solidFill>
                <a:latin typeface="Arial" charset="0"/>
                <a:cs typeface="Arial" charset="0"/>
              </a:rPr>
              <a:t>dgmaki@wisc.edu</a:t>
            </a:r>
          </a:p>
          <a:p>
            <a:pPr defTabSz="2508250"/>
            <a:r>
              <a:rPr lang="en-US" sz="1800" b="1">
                <a:latin typeface="Arial" charset="0"/>
                <a:cs typeface="Arial" charset="0"/>
              </a:rPr>
              <a:t>University of Wisconsin</a:t>
            </a:r>
            <a:br>
              <a:rPr lang="en-US" sz="1800" b="1">
                <a:latin typeface="Arial" charset="0"/>
                <a:cs typeface="Arial" charset="0"/>
              </a:rPr>
            </a:br>
            <a:r>
              <a:rPr lang="en-US" sz="1800" b="1">
                <a:latin typeface="Arial" charset="0"/>
                <a:cs typeface="Arial" charset="0"/>
              </a:rPr>
              <a:t>    Hospital and Clinics—H4/572</a:t>
            </a:r>
            <a:br>
              <a:rPr lang="en-US" sz="1800" b="1">
                <a:latin typeface="Arial" charset="0"/>
                <a:cs typeface="Arial" charset="0"/>
              </a:rPr>
            </a:br>
            <a:r>
              <a:rPr lang="en-US" sz="1800" b="1">
                <a:latin typeface="Arial" charset="0"/>
                <a:cs typeface="Arial" charset="0"/>
              </a:rPr>
              <a:t>600 Highland Ave.</a:t>
            </a:r>
          </a:p>
          <a:p>
            <a:pPr defTabSz="2508250"/>
            <a:r>
              <a:rPr lang="en-US" sz="1800" b="1">
                <a:latin typeface="Arial" charset="0"/>
                <a:cs typeface="Arial" charset="0"/>
              </a:rPr>
              <a:t>Madison, WI 53792</a:t>
            </a:r>
            <a:br>
              <a:rPr lang="en-US" sz="1800" b="1">
                <a:latin typeface="Arial" charset="0"/>
                <a:cs typeface="Arial" charset="0"/>
              </a:rPr>
            </a:br>
            <a:r>
              <a:rPr lang="en-US" sz="1800" b="1">
                <a:latin typeface="Arial" charset="0"/>
                <a:cs typeface="Arial" charset="0"/>
              </a:rPr>
              <a:t>608/263-1545</a:t>
            </a:r>
          </a:p>
        </p:txBody>
      </p:sp>
      <p:sp>
        <p:nvSpPr>
          <p:cNvPr id="15" name="Text Box 10"/>
          <p:cNvSpPr txBox="1">
            <a:spLocks noChangeArrowheads="1"/>
          </p:cNvSpPr>
          <p:nvPr/>
        </p:nvSpPr>
        <p:spPr bwMode="auto">
          <a:xfrm>
            <a:off x="695325" y="3713163"/>
            <a:ext cx="5438775" cy="14803437"/>
          </a:xfrm>
          <a:prstGeom prst="rect">
            <a:avLst/>
          </a:prstGeom>
          <a:noFill/>
          <a:ln w="9525">
            <a:noFill/>
            <a:miter lim="800000"/>
            <a:headEnd/>
            <a:tailEnd/>
          </a:ln>
          <a:effectLst/>
        </p:spPr>
        <p:txBody>
          <a:bodyPr lIns="0" tIns="0" rIns="0" bIns="0"/>
          <a:lstStyle/>
          <a:p>
            <a:pPr indent="285750" defTabSz="2873375"/>
            <a:r>
              <a:rPr lang="en-US" sz="1800" b="1">
                <a:solidFill>
                  <a:srgbClr val="000000"/>
                </a:solidFill>
                <a:cs typeface="Arial" charset="0"/>
              </a:rPr>
              <a:t>Background: </a:t>
            </a:r>
            <a:r>
              <a:rPr lang="en-US" sz="1800">
                <a:solidFill>
                  <a:srgbClr val="000000"/>
                </a:solidFill>
                <a:cs typeface="Times New Roman" pitchFamily="18" charset="0"/>
              </a:rPr>
              <a:t>Environmental surfaces contiguous to the patient, such as mattresses, bed rails, blood pressure cuffs, sink handles, and toilet seats, are frequently contaminated by MDR nosocomial pathogens, such as MRSA, VRE, Acinetobacter or </a:t>
            </a:r>
            <a:r>
              <a:rPr lang="en-US" sz="1800" i="1">
                <a:solidFill>
                  <a:srgbClr val="000000"/>
                </a:solidFill>
                <a:cs typeface="Times New Roman" pitchFamily="18" charset="0"/>
              </a:rPr>
              <a:t>C. difficile.</a:t>
            </a:r>
            <a:r>
              <a:rPr lang="en-US" sz="1800">
                <a:solidFill>
                  <a:srgbClr val="000000"/>
                </a:solidFill>
                <a:cs typeface="Times New Roman" pitchFamily="18" charset="0"/>
              </a:rPr>
              <a:t> Considerable data suggest that such contamination contributes to the acquisition of MDR pathogens by hospitalized patients, particularly in ICUs. It is difficult to achieve reliable disinfection of these surfaces by housekeeping personnel, especially manually, with standard hospital disinfectants. We report study of a novel approach to environmental disinfection in which an ultra-fine-particle aerosol of peroxyacetic acid is generated within a closed hospital room and allowed to dwell for a brief period, virtually sterilizing all surfaces within the room.</a:t>
            </a:r>
            <a:r>
              <a:rPr lang="en-US" sz="1800">
                <a:solidFill>
                  <a:srgbClr val="000000"/>
                </a:solidFill>
                <a:cs typeface="Arial" charset="0"/>
              </a:rPr>
              <a:t> </a:t>
            </a:r>
          </a:p>
          <a:p>
            <a:pPr indent="285750" defTabSz="2873375"/>
            <a:r>
              <a:rPr lang="en-US" sz="1800" b="1">
                <a:solidFill>
                  <a:srgbClr val="000000"/>
                </a:solidFill>
                <a:cs typeface="Arial" charset="0"/>
              </a:rPr>
              <a:t>Methods: </a:t>
            </a:r>
            <a:r>
              <a:rPr lang="en-US" sz="1800">
                <a:solidFill>
                  <a:srgbClr val="000000"/>
                </a:solidFill>
                <a:cs typeface="Times New Roman" pitchFamily="18" charset="0"/>
              </a:rPr>
              <a:t>Unused patient care rooms were studied. Six 1-inch squares of multiple surfaces were inoculated with ~ 10</a:t>
            </a:r>
            <a:r>
              <a:rPr lang="en-US" sz="1800" baseline="30000">
                <a:solidFill>
                  <a:srgbClr val="000000"/>
                </a:solidFill>
                <a:cs typeface="Times New Roman" pitchFamily="18" charset="0"/>
              </a:rPr>
              <a:t>4</a:t>
            </a:r>
            <a:r>
              <a:rPr lang="en-US" sz="1800">
                <a:solidFill>
                  <a:srgbClr val="000000"/>
                </a:solidFill>
                <a:cs typeface="Times New Roman" pitchFamily="18" charset="0"/>
              </a:rPr>
              <a:t> cfu of 1 clinical isolate each of MRSA, VRE, </a:t>
            </a:r>
            <a:r>
              <a:rPr lang="en-US" sz="1800" i="1">
                <a:solidFill>
                  <a:srgbClr val="000000"/>
                </a:solidFill>
                <a:cs typeface="Times New Roman" pitchFamily="18" charset="0"/>
              </a:rPr>
              <a:t>A baumanii</a:t>
            </a:r>
            <a:r>
              <a:rPr lang="en-US" sz="1800">
                <a:solidFill>
                  <a:srgbClr val="000000"/>
                </a:solidFill>
                <a:cs typeface="Times New Roman" pitchFamily="18" charset="0"/>
              </a:rPr>
              <a:t>, </a:t>
            </a:r>
            <a:r>
              <a:rPr lang="en-US" sz="1800" i="1">
                <a:solidFill>
                  <a:srgbClr val="000000"/>
                </a:solidFill>
                <a:cs typeface="Times New Roman" pitchFamily="18" charset="0"/>
              </a:rPr>
              <a:t>P. aeruginosa</a:t>
            </a:r>
            <a:r>
              <a:rPr lang="en-US" sz="1800">
                <a:solidFill>
                  <a:srgbClr val="000000"/>
                </a:solidFill>
                <a:cs typeface="Times New Roman" pitchFamily="18" charset="0"/>
              </a:rPr>
              <a:t> or </a:t>
            </a:r>
            <a:r>
              <a:rPr lang="en-US" sz="1800" i="1">
                <a:solidFill>
                  <a:srgbClr val="000000"/>
                </a:solidFill>
                <a:cs typeface="Times New Roman" pitchFamily="18" charset="0"/>
              </a:rPr>
              <a:t>C. difficile; </a:t>
            </a:r>
            <a:r>
              <a:rPr lang="en-US" sz="1800">
                <a:solidFill>
                  <a:srgbClr val="000000"/>
                </a:solidFill>
                <a:cs typeface="Times New Roman" pitchFamily="18" charset="0"/>
              </a:rPr>
              <a:t>surfaces studied included the doorknob, plastic handrails, bedside table top, mattress, windowsill, cabinet door, dresser, sink, shower curtain, toilet seat and floor. After the inocula had dried overnight, 3 inoculated sites for each species on each surface was cultured quantitatively to determine baseline viability, following which the room was exposed to the peroxyacetic acid aerosol for 15 minutes; after purging the aerosol, the surfaces were allowed to dry for 1 hour and the remaining 3 inoculated squares for each species were cultured.</a:t>
            </a:r>
            <a:endParaRPr lang="en-US" sz="1800">
              <a:solidFill>
                <a:srgbClr val="000000"/>
              </a:solidFill>
              <a:cs typeface="Arial" charset="0"/>
            </a:endParaRPr>
          </a:p>
          <a:p>
            <a:pPr indent="285750" defTabSz="2873375"/>
            <a:r>
              <a:rPr lang="en-US" sz="1800" b="1">
                <a:solidFill>
                  <a:srgbClr val="000000"/>
                </a:solidFill>
                <a:cs typeface="Times New Roman" pitchFamily="18" charset="0"/>
              </a:rPr>
              <a:t>Results: </a:t>
            </a:r>
            <a:r>
              <a:rPr lang="en-US" sz="1800">
                <a:solidFill>
                  <a:srgbClr val="000000"/>
                </a:solidFill>
                <a:cs typeface="Times New Roman" pitchFamily="18" charset="0"/>
              </a:rPr>
              <a:t>Baseline pre-disinfection counts ranged from 102</a:t>
            </a:r>
            <a:r>
              <a:rPr lang="en-US" sz="1800" baseline="30000">
                <a:solidFill>
                  <a:srgbClr val="000000"/>
                </a:solidFill>
                <a:cs typeface="Times New Roman" pitchFamily="18" charset="0"/>
              </a:rPr>
              <a:t>2.5</a:t>
            </a:r>
            <a:r>
              <a:rPr lang="en-US" sz="1800">
                <a:solidFill>
                  <a:srgbClr val="000000"/>
                </a:solidFill>
                <a:cs typeface="Times New Roman" pitchFamily="18" charset="0"/>
              </a:rPr>
              <a:t> to 10</a:t>
            </a:r>
            <a:r>
              <a:rPr lang="en-US" sz="1800" baseline="30000">
                <a:solidFill>
                  <a:srgbClr val="000000"/>
                </a:solidFill>
                <a:cs typeface="Times New Roman" pitchFamily="18" charset="0"/>
              </a:rPr>
              <a:t>4..5</a:t>
            </a:r>
            <a:r>
              <a:rPr lang="en-US" sz="1800">
                <a:solidFill>
                  <a:srgbClr val="000000"/>
                </a:solidFill>
                <a:cs typeface="Times New Roman" pitchFamily="18" charset="0"/>
              </a:rPr>
              <a:t> (median, 10</a:t>
            </a:r>
            <a:r>
              <a:rPr lang="en-US" sz="1800" baseline="30000">
                <a:solidFill>
                  <a:srgbClr val="000000"/>
                </a:solidFill>
                <a:cs typeface="Times New Roman" pitchFamily="18" charset="0"/>
              </a:rPr>
              <a:t>3.5</a:t>
            </a:r>
            <a:r>
              <a:rPr lang="en-US" sz="1800">
                <a:solidFill>
                  <a:srgbClr val="000000"/>
                </a:solidFill>
                <a:cs typeface="Times New Roman" pitchFamily="18" charset="0"/>
              </a:rPr>
              <a:t>) cfu. None of the inoculated surfaces showed any detectable growth of any of the five test pathogens after aerosol disinfection.</a:t>
            </a:r>
            <a:endParaRPr lang="en-US" sz="1800" i="1">
              <a:solidFill>
                <a:srgbClr val="000000"/>
              </a:solidFill>
              <a:cs typeface="Times New Roman" pitchFamily="18" charset="0"/>
            </a:endParaRPr>
          </a:p>
          <a:p>
            <a:pPr indent="285750" defTabSz="2873375"/>
            <a:r>
              <a:rPr lang="en-US" sz="1800" b="1">
                <a:solidFill>
                  <a:srgbClr val="000000"/>
                </a:solidFill>
                <a:cs typeface="Times New Roman" pitchFamily="18" charset="0"/>
              </a:rPr>
              <a:t>Conclusions: </a:t>
            </a:r>
            <a:r>
              <a:rPr lang="en-US" sz="1800">
                <a:solidFill>
                  <a:srgbClr val="000000"/>
                </a:solidFill>
                <a:cs typeface="Times New Roman" pitchFamily="18" charset="0"/>
              </a:rPr>
              <a:t>This novel technology promises rapid, complete and safe decontamination of every exposed surface in a patient-care room as well as multi-use patient care items, such as sphygmomanometers, gurneys or wheelchairs, which are often disinfected in a desultory manner, if they are even regularly disinfected. The next step is to test this technology in a large clinical trial to ascertain whether periodic total disinfection of all surfaces in patient-care rooms can reduce the risk of nosocomial colonization and infection by MDR pathogens.</a:t>
            </a:r>
            <a:r>
              <a:rPr lang="en-US" sz="1800">
                <a:solidFill>
                  <a:srgbClr val="000000"/>
                </a:solidFill>
                <a:cs typeface="Arial" charset="0"/>
              </a:rPr>
              <a:t> </a:t>
            </a:r>
          </a:p>
        </p:txBody>
      </p:sp>
      <p:sp>
        <p:nvSpPr>
          <p:cNvPr id="2056" name="Rectangle 9"/>
          <p:cNvSpPr>
            <a:spLocks noChangeArrowheads="1"/>
          </p:cNvSpPr>
          <p:nvPr/>
        </p:nvSpPr>
        <p:spPr bwMode="auto">
          <a:xfrm>
            <a:off x="419100" y="2895600"/>
            <a:ext cx="5943600" cy="14325600"/>
          </a:xfrm>
          <a:prstGeom prst="rect">
            <a:avLst/>
          </a:prstGeom>
          <a:noFill/>
          <a:ln w="25400">
            <a:solidFill>
              <a:srgbClr val="000000"/>
            </a:solidFill>
            <a:miter lim="800000"/>
            <a:headEnd/>
            <a:tailEnd/>
          </a:ln>
        </p:spPr>
        <p:txBody>
          <a:bodyPr wrap="none" anchor="ctr"/>
          <a:lstStyle/>
          <a:p>
            <a:endParaRPr lang="en-US" sz="1800">
              <a:solidFill>
                <a:srgbClr val="000000"/>
              </a:solidFill>
              <a:latin typeface="Calibri" pitchFamily="34" charset="0"/>
              <a:cs typeface="Arial" charset="0"/>
            </a:endParaRPr>
          </a:p>
        </p:txBody>
      </p:sp>
      <p:sp>
        <p:nvSpPr>
          <p:cNvPr id="17" name="Rectangle 11"/>
          <p:cNvSpPr>
            <a:spLocks noChangeArrowheads="1"/>
          </p:cNvSpPr>
          <p:nvPr/>
        </p:nvSpPr>
        <p:spPr bwMode="auto">
          <a:xfrm>
            <a:off x="698500" y="3135313"/>
            <a:ext cx="5438775" cy="481012"/>
          </a:xfrm>
          <a:prstGeom prst="rect">
            <a:avLst/>
          </a:prstGeom>
          <a:solidFill>
            <a:srgbClr val="CC0E29"/>
          </a:solidFill>
          <a:ln w="9525">
            <a:noFill/>
            <a:miter lim="800000"/>
            <a:headEnd/>
            <a:tailEnd/>
          </a:ln>
          <a:effectLst/>
        </p:spPr>
        <p:txBody>
          <a:bodyPr wrap="none" lIns="113762" tIns="56881" rIns="113762" bIns="56881" anchor="ctr"/>
          <a:lstStyle/>
          <a:p>
            <a:pPr defTabSz="1138238" fontAlgn="auto">
              <a:spcBef>
                <a:spcPts val="0"/>
              </a:spcBef>
              <a:spcAft>
                <a:spcPts val="0"/>
              </a:spcAft>
              <a:defRPr/>
            </a:pPr>
            <a:r>
              <a:rPr lang="en-US" sz="2400" b="1" kern="0">
                <a:solidFill>
                  <a:srgbClr val="FFFFFF"/>
                </a:solidFill>
                <a:latin typeface="Arial" pitchFamily="34" charset="0"/>
              </a:rPr>
              <a:t>ABSTRACT</a:t>
            </a:r>
          </a:p>
        </p:txBody>
      </p:sp>
      <p:sp>
        <p:nvSpPr>
          <p:cNvPr id="2058" name="Text Box 6"/>
          <p:cNvSpPr txBox="1">
            <a:spLocks noChangeArrowheads="1"/>
          </p:cNvSpPr>
          <p:nvPr/>
        </p:nvSpPr>
        <p:spPr bwMode="auto">
          <a:xfrm>
            <a:off x="6781800" y="5105400"/>
            <a:ext cx="4191000" cy="8683625"/>
          </a:xfrm>
          <a:prstGeom prst="rect">
            <a:avLst/>
          </a:prstGeom>
          <a:noFill/>
          <a:ln w="9525">
            <a:noFill/>
            <a:miter lim="800000"/>
            <a:headEnd/>
            <a:tailEnd/>
          </a:ln>
        </p:spPr>
        <p:txBody>
          <a:bodyPr lIns="0" tIns="0" rIns="0" bIns="0"/>
          <a:lstStyle/>
          <a:p>
            <a:pPr indent="273050" defTabSz="3343275"/>
            <a:r>
              <a:rPr lang="en-US" sz="1800">
                <a:solidFill>
                  <a:srgbClr val="000000"/>
                </a:solidFill>
                <a:cs typeface="Times New Roman" pitchFamily="18" charset="0"/>
              </a:rPr>
              <a:t>Environmental surfaces contiguous to the patient, such as mattresses, bed rails,  mattresses and bedding, doorknobs, blood pressure cuffs, sink handles, and toilet seats, can be shown to be  frequently contaminated by MDR nosocomial pathogens, such as MRSA, Acinetobacter or </a:t>
            </a:r>
            <a:r>
              <a:rPr lang="en-US" sz="1800" i="1">
                <a:solidFill>
                  <a:srgbClr val="000000"/>
                </a:solidFill>
                <a:cs typeface="Times New Roman" pitchFamily="18" charset="0"/>
              </a:rPr>
              <a:t>C. difficile.</a:t>
            </a:r>
            <a:r>
              <a:rPr lang="en-US" sz="1800">
                <a:solidFill>
                  <a:srgbClr val="000000"/>
                </a:solidFill>
                <a:cs typeface="Times New Roman" pitchFamily="18" charset="0"/>
              </a:rPr>
              <a:t> and many epidemiologic studies suggest that such contamination contributes to the acquisition of MDR pathogens by hospitalized patients, particularly in ICUs.</a:t>
            </a:r>
            <a:r>
              <a:rPr lang="en-US" sz="1800" baseline="30000">
                <a:solidFill>
                  <a:srgbClr val="000000"/>
                </a:solidFill>
                <a:cs typeface="Times New Roman" pitchFamily="18" charset="0"/>
              </a:rPr>
              <a:t>1,2</a:t>
            </a:r>
            <a:r>
              <a:rPr lang="en-US" sz="1800">
                <a:solidFill>
                  <a:srgbClr val="000000"/>
                </a:solidFill>
                <a:cs typeface="Times New Roman" pitchFamily="18" charset="0"/>
              </a:rPr>
              <a:t>It is difficult to achieve reliable disinfection of these surfaces by housekeeping personnel, especially manually, with standard hospital disinfectants, which only rarely are sporicidal. </a:t>
            </a:r>
          </a:p>
          <a:p>
            <a:pPr indent="273050" defTabSz="3343275"/>
            <a:r>
              <a:rPr lang="en-US" sz="1800">
                <a:solidFill>
                  <a:srgbClr val="000000"/>
                </a:solidFill>
                <a:cs typeface="Times New Roman" pitchFamily="18" charset="0"/>
              </a:rPr>
              <a:t>Aerosols – vapors – of chemical disinfectants which exhibit bactericidal and sporicidal activity hold the promise of achieving a far higher consistency and levels of surface disinfection than manual application of liquid agents. Machines which can generate a hydrogen peroxide vapor are now commercially available and have been shown to be highly effective in disinfecting hospital surfaces,</a:t>
            </a:r>
            <a:r>
              <a:rPr lang="en-US" sz="1800" baseline="30000">
                <a:solidFill>
                  <a:srgbClr val="000000"/>
                </a:solidFill>
                <a:cs typeface="Times New Roman" pitchFamily="18" charset="0"/>
              </a:rPr>
              <a:t>3-5 </a:t>
            </a:r>
            <a:r>
              <a:rPr lang="en-US" sz="1800">
                <a:solidFill>
                  <a:srgbClr val="000000"/>
                </a:solidFill>
                <a:cs typeface="Times New Roman" pitchFamily="18" charset="0"/>
              </a:rPr>
              <a:t>however, require up to four times as long to decontaminate hospital room as housekeeping personnel applying a liquid disinfectant manually.</a:t>
            </a:r>
            <a:r>
              <a:rPr lang="en-US" sz="1800" baseline="30000">
                <a:solidFill>
                  <a:srgbClr val="000000"/>
                </a:solidFill>
                <a:cs typeface="Times New Roman" pitchFamily="18" charset="0"/>
              </a:rPr>
              <a:t> 5</a:t>
            </a:r>
            <a:r>
              <a:rPr lang="en-US" sz="1800">
                <a:solidFill>
                  <a:srgbClr val="000000"/>
                </a:solidFill>
                <a:cs typeface="Times New Roman" pitchFamily="18" charset="0"/>
              </a:rPr>
              <a:t> </a:t>
            </a:r>
          </a:p>
        </p:txBody>
      </p:sp>
      <p:sp>
        <p:nvSpPr>
          <p:cNvPr id="2059" name="Rectangle 7"/>
          <p:cNvSpPr>
            <a:spLocks noChangeArrowheads="1"/>
          </p:cNvSpPr>
          <p:nvPr/>
        </p:nvSpPr>
        <p:spPr bwMode="auto">
          <a:xfrm>
            <a:off x="6705600" y="4495800"/>
            <a:ext cx="8686800" cy="457200"/>
          </a:xfrm>
          <a:prstGeom prst="rect">
            <a:avLst/>
          </a:prstGeom>
          <a:solidFill>
            <a:srgbClr val="CC0E29"/>
          </a:solidFill>
          <a:ln w="9525">
            <a:noFill/>
            <a:miter lim="800000"/>
            <a:headEnd/>
            <a:tailEnd/>
          </a:ln>
        </p:spPr>
        <p:txBody>
          <a:bodyPr wrap="none" lIns="113762" tIns="56881" rIns="113762" bIns="56881" anchor="ctr"/>
          <a:lstStyle/>
          <a:p>
            <a:pPr defTabSz="1138238"/>
            <a:r>
              <a:rPr lang="en-US" sz="2400" b="1">
                <a:solidFill>
                  <a:srgbClr val="FFFFFF"/>
                </a:solidFill>
                <a:latin typeface="Arial" charset="0"/>
                <a:cs typeface="Arial" charset="0"/>
              </a:rPr>
              <a:t>BACKGROUND</a:t>
            </a:r>
          </a:p>
        </p:txBody>
      </p:sp>
      <p:sp>
        <p:nvSpPr>
          <p:cNvPr id="2060" name="Text Box 6"/>
          <p:cNvSpPr txBox="1">
            <a:spLocks noChangeArrowheads="1"/>
          </p:cNvSpPr>
          <p:nvPr/>
        </p:nvSpPr>
        <p:spPr bwMode="auto">
          <a:xfrm>
            <a:off x="19707225" y="5159375"/>
            <a:ext cx="4191000" cy="4454525"/>
          </a:xfrm>
          <a:prstGeom prst="rect">
            <a:avLst/>
          </a:prstGeom>
          <a:noFill/>
          <a:ln w="9525">
            <a:noFill/>
            <a:miter lim="800000"/>
            <a:headEnd/>
            <a:tailEnd/>
          </a:ln>
        </p:spPr>
        <p:txBody>
          <a:bodyPr lIns="0" tIns="0" rIns="0" bIns="0">
            <a:spAutoFit/>
          </a:bodyPr>
          <a:lstStyle/>
          <a:p>
            <a:pPr defTabSz="3343275"/>
            <a:r>
              <a:rPr lang="en-US" b="1"/>
              <a:t>The aerosol generator</a:t>
            </a:r>
            <a:endParaRPr lang="en-US"/>
          </a:p>
          <a:p>
            <a:pPr defTabSz="3343275"/>
            <a:r>
              <a:rPr lang="en-US" sz="1800"/>
              <a:t>    The generator using these studies (Altapure, LLC, Tomahawk, WI) is a novel, patented technology that generates an ultra-fine aerosol of particles ranging in size from &lt;1 to 3 µ in diameter which diffuse into and penetrate every microscopic interstice of a solid or a fabric surface. </a:t>
            </a:r>
          </a:p>
          <a:p>
            <a:pPr defTabSz="3343275"/>
            <a:endParaRPr lang="en-US" sz="1800" b="1"/>
          </a:p>
          <a:p>
            <a:pPr defTabSz="3343275"/>
            <a:r>
              <a:rPr lang="en-US" b="1">
                <a:solidFill>
                  <a:srgbClr val="000000"/>
                </a:solidFill>
                <a:cs typeface="Times New Roman" pitchFamily="18" charset="0"/>
              </a:rPr>
              <a:t>Microbial isolates</a:t>
            </a:r>
            <a:endParaRPr lang="en-US" sz="1800">
              <a:solidFill>
                <a:srgbClr val="000000"/>
              </a:solidFill>
              <a:cs typeface="Times New Roman" pitchFamily="18" charset="0"/>
            </a:endParaRPr>
          </a:p>
          <a:p>
            <a:pPr defTabSz="3343275"/>
            <a:r>
              <a:rPr lang="en-US" sz="1800">
                <a:solidFill>
                  <a:srgbClr val="000000"/>
                </a:solidFill>
                <a:cs typeface="Times New Roman" pitchFamily="18" charset="0"/>
              </a:rPr>
              <a:t>     In this study, single clinical isolates each of MRSA, VRE, </a:t>
            </a:r>
            <a:r>
              <a:rPr lang="en-US" sz="1800" i="1">
                <a:solidFill>
                  <a:srgbClr val="000000"/>
                </a:solidFill>
                <a:cs typeface="Times New Roman" pitchFamily="18" charset="0"/>
              </a:rPr>
              <a:t>Acinetobacter baumanii</a:t>
            </a:r>
            <a:r>
              <a:rPr lang="en-US" sz="1800">
                <a:solidFill>
                  <a:srgbClr val="000000"/>
                </a:solidFill>
                <a:cs typeface="Times New Roman" pitchFamily="18" charset="0"/>
              </a:rPr>
              <a:t>, </a:t>
            </a:r>
            <a:r>
              <a:rPr lang="en-US" sz="1800" i="1">
                <a:solidFill>
                  <a:srgbClr val="000000"/>
                </a:solidFill>
                <a:cs typeface="Times New Roman" pitchFamily="18" charset="0"/>
              </a:rPr>
              <a:t>Pseudomonas aeruginosa, </a:t>
            </a:r>
            <a:r>
              <a:rPr lang="en-US" sz="1800">
                <a:solidFill>
                  <a:srgbClr val="000000"/>
                </a:solidFill>
                <a:cs typeface="Times New Roman" pitchFamily="18" charset="0"/>
              </a:rPr>
              <a:t>and</a:t>
            </a:r>
            <a:r>
              <a:rPr lang="en-US" sz="1800" i="1">
                <a:solidFill>
                  <a:srgbClr val="000000"/>
                </a:solidFill>
                <a:cs typeface="Times New Roman" pitchFamily="18" charset="0"/>
              </a:rPr>
              <a:t> Clostridium difficile</a:t>
            </a:r>
            <a:r>
              <a:rPr lang="en-US" sz="1800">
                <a:solidFill>
                  <a:srgbClr val="000000"/>
                </a:solidFill>
                <a:cs typeface="Times New Roman" pitchFamily="18" charset="0"/>
              </a:rPr>
              <a:t> obtained from the Microbiology Laboratory of the</a:t>
            </a:r>
            <a:endParaRPr lang="en-US" sz="1800"/>
          </a:p>
        </p:txBody>
      </p:sp>
      <p:sp>
        <p:nvSpPr>
          <p:cNvPr id="2061" name="Rectangle 19"/>
          <p:cNvSpPr>
            <a:spLocks noChangeArrowheads="1"/>
          </p:cNvSpPr>
          <p:nvPr/>
        </p:nvSpPr>
        <p:spPr bwMode="auto">
          <a:xfrm>
            <a:off x="15973425" y="4505325"/>
            <a:ext cx="7997825" cy="457200"/>
          </a:xfrm>
          <a:prstGeom prst="rect">
            <a:avLst/>
          </a:prstGeom>
          <a:solidFill>
            <a:srgbClr val="CC0E29"/>
          </a:solidFill>
          <a:ln w="9525">
            <a:noFill/>
            <a:miter lim="800000"/>
            <a:headEnd/>
            <a:tailEnd/>
          </a:ln>
        </p:spPr>
        <p:txBody>
          <a:bodyPr wrap="none" lIns="113762" tIns="56881" rIns="113762" bIns="56881" anchor="ctr"/>
          <a:lstStyle/>
          <a:p>
            <a:pPr defTabSz="1138238"/>
            <a:r>
              <a:rPr lang="en-US" sz="2400" b="1">
                <a:solidFill>
                  <a:schemeClr val="bg1"/>
                </a:solidFill>
                <a:latin typeface="Arial" charset="0"/>
                <a:cs typeface="Arial" charset="0"/>
              </a:rPr>
              <a:t>METHODS</a:t>
            </a:r>
          </a:p>
        </p:txBody>
      </p:sp>
      <p:pic>
        <p:nvPicPr>
          <p:cNvPr id="2062" name="Picture 151" descr="back angle 2 - modified"/>
          <p:cNvPicPr>
            <a:picLocks noChangeAspect="1" noChangeArrowheads="1"/>
          </p:cNvPicPr>
          <p:nvPr/>
        </p:nvPicPr>
        <p:blipFill>
          <a:blip r:embed="rId3" cstate="print"/>
          <a:srcRect/>
          <a:stretch>
            <a:fillRect/>
          </a:stretch>
        </p:blipFill>
        <p:spPr bwMode="auto">
          <a:xfrm>
            <a:off x="15973425" y="5192713"/>
            <a:ext cx="3429000" cy="4160837"/>
          </a:xfrm>
          <a:prstGeom prst="rect">
            <a:avLst/>
          </a:prstGeom>
          <a:noFill/>
          <a:ln w="9525">
            <a:noFill/>
            <a:miter lim="800000"/>
            <a:headEnd/>
            <a:tailEnd/>
          </a:ln>
        </p:spPr>
      </p:pic>
      <p:sp>
        <p:nvSpPr>
          <p:cNvPr id="2063" name="Text Box 6"/>
          <p:cNvSpPr txBox="1">
            <a:spLocks noChangeArrowheads="1"/>
          </p:cNvSpPr>
          <p:nvPr/>
        </p:nvSpPr>
        <p:spPr bwMode="auto">
          <a:xfrm>
            <a:off x="11430000" y="5105400"/>
            <a:ext cx="4114800" cy="9140825"/>
          </a:xfrm>
          <a:prstGeom prst="rect">
            <a:avLst/>
          </a:prstGeom>
          <a:noFill/>
          <a:ln w="9525">
            <a:noFill/>
            <a:miter lim="800000"/>
            <a:headEnd/>
            <a:tailEnd/>
          </a:ln>
        </p:spPr>
        <p:txBody>
          <a:bodyPr lIns="0" tIns="0" rIns="0" bIns="0"/>
          <a:lstStyle/>
          <a:p>
            <a:pPr indent="273050" defTabSz="3343275"/>
            <a:r>
              <a:rPr lang="en-US" sz="1800">
                <a:solidFill>
                  <a:srgbClr val="000000"/>
                </a:solidFill>
                <a:cs typeface="Times New Roman" pitchFamily="18" charset="0"/>
              </a:rPr>
              <a:t>Peroxyacetic acid, produced by combining hydrogen peroxide and acetic acid, and which breaks down into non-toxic residues acetic acid, O</a:t>
            </a:r>
            <a:r>
              <a:rPr lang="en-US" sz="1800" baseline="-25000">
                <a:solidFill>
                  <a:srgbClr val="000000"/>
                </a:solidFill>
                <a:cs typeface="Times New Roman" pitchFamily="18" charset="0"/>
              </a:rPr>
              <a:t>2</a:t>
            </a:r>
            <a:r>
              <a:rPr lang="en-US" sz="1800">
                <a:solidFill>
                  <a:srgbClr val="000000"/>
                </a:solidFill>
                <a:cs typeface="Times New Roman" pitchFamily="18" charset="0"/>
              </a:rPr>
              <a:t> and water, has long been known to be a powerful chemical disinfectant which is highly bactericidal, viricial, fungicidal, mycobactericidal and sporicidal</a:t>
            </a:r>
            <a:r>
              <a:rPr lang="en-US" baseline="30000">
                <a:solidFill>
                  <a:srgbClr val="000000"/>
                </a:solidFill>
              </a:rPr>
              <a:t>6</a:t>
            </a:r>
            <a:r>
              <a:rPr lang="en-US" sz="1800">
                <a:solidFill>
                  <a:srgbClr val="000000"/>
                </a:solidFill>
                <a:cs typeface="Times New Roman" pitchFamily="18" charset="0"/>
              </a:rPr>
              <a:t>but far less biologically toxic or corrosive to surface materials than glutaraldehyde or hypochlorite. As such, it is approved and considered safe by FDA (21 CFR 178.1005-1010) and EPA for use as a non-toxic sanitizer and disinfectant in the food industry, both for washing vegetables and cleansing food preparation surfaces. Recent studies have shown that it is a highly effective surface disinfectant when aerosolized;</a:t>
            </a:r>
            <a:r>
              <a:rPr lang="en-US" sz="1600">
                <a:solidFill>
                  <a:srgbClr val="000000"/>
                </a:solidFill>
                <a:ea typeface="Times New Roman" pitchFamily="18" charset="0"/>
                <a:cs typeface="Garamond" pitchFamily="18" charset="0"/>
              </a:rPr>
              <a:t> </a:t>
            </a:r>
            <a:r>
              <a:rPr lang="en-US" sz="1800">
                <a:solidFill>
                  <a:srgbClr val="000000"/>
                </a:solidFill>
                <a:cs typeface="Times New Roman" pitchFamily="18" charset="0"/>
              </a:rPr>
              <a:t>studies in a veterinary hospital showed rapid and high-level decontamination of heavily contaminated surfaces.</a:t>
            </a:r>
            <a:r>
              <a:rPr lang="en-US" sz="1800" baseline="30000">
                <a:solidFill>
                  <a:srgbClr val="000000"/>
                </a:solidFill>
                <a:cs typeface="Times New Roman" pitchFamily="18" charset="0"/>
              </a:rPr>
              <a:t> 7</a:t>
            </a:r>
            <a:endParaRPr lang="en-US" sz="1800">
              <a:solidFill>
                <a:srgbClr val="000000"/>
              </a:solidFill>
              <a:cs typeface="Times New Roman" pitchFamily="18" charset="0"/>
            </a:endParaRPr>
          </a:p>
          <a:p>
            <a:pPr indent="273050" defTabSz="3343275"/>
            <a:r>
              <a:rPr lang="en-US" sz="1800">
                <a:solidFill>
                  <a:srgbClr val="000000"/>
                </a:solidFill>
                <a:cs typeface="Times New Roman" pitchFamily="18" charset="0"/>
              </a:rPr>
              <a:t>We report a pilot study of a novel approach to environmental disinfection in a human health care setting in which aerosolization of an ultra-fine-particle aerosol of peroxyacetic acid using a novel generator within a closed hospital room, allowed to dwell for a very brief period, sterilized all of the surfaces within the room.</a:t>
            </a:r>
            <a:r>
              <a:rPr lang="en-US" sz="1800">
                <a:solidFill>
                  <a:srgbClr val="000000"/>
                </a:solidFill>
                <a:cs typeface="Arial" charset="0"/>
              </a:rPr>
              <a:t> </a:t>
            </a:r>
          </a:p>
        </p:txBody>
      </p:sp>
      <p:sp>
        <p:nvSpPr>
          <p:cNvPr id="2064" name="Text Box 6"/>
          <p:cNvSpPr txBox="1">
            <a:spLocks noChangeArrowheads="1"/>
          </p:cNvSpPr>
          <p:nvPr/>
        </p:nvSpPr>
        <p:spPr bwMode="auto">
          <a:xfrm>
            <a:off x="15973425" y="9607550"/>
            <a:ext cx="8001000" cy="7720013"/>
          </a:xfrm>
          <a:prstGeom prst="rect">
            <a:avLst/>
          </a:prstGeom>
          <a:noFill/>
          <a:ln w="9525">
            <a:noFill/>
            <a:miter lim="800000"/>
            <a:headEnd/>
            <a:tailEnd/>
          </a:ln>
        </p:spPr>
        <p:txBody>
          <a:bodyPr lIns="0" tIns="0" rIns="0" bIns="0">
            <a:spAutoFit/>
          </a:bodyPr>
          <a:lstStyle/>
          <a:p>
            <a:pPr defTabSz="3343275"/>
            <a:r>
              <a:rPr lang="en-US" sz="1800">
                <a:solidFill>
                  <a:srgbClr val="000000"/>
                </a:solidFill>
                <a:cs typeface="Times New Roman" pitchFamily="18" charset="0"/>
              </a:rPr>
              <a:t>University of Wisconsin Hospital and Clinics were purified and their identities reconfirmed. Twenty-four-hour cultures in trypticase soy broth (Remel Inc,, Lenexa, KS ) were diluted to a 0.5 McFarland standard and further diluted to achieve a working stock solution containing approximately 7.5x10</a:t>
            </a:r>
            <a:r>
              <a:rPr lang="en-US" sz="1800" baseline="30000">
                <a:solidFill>
                  <a:srgbClr val="000000"/>
                </a:solidFill>
                <a:cs typeface="Times New Roman" pitchFamily="18" charset="0"/>
              </a:rPr>
              <a:t>4</a:t>
            </a:r>
            <a:r>
              <a:rPr lang="en-US" sz="1800">
                <a:solidFill>
                  <a:srgbClr val="000000"/>
                </a:solidFill>
                <a:cs typeface="Times New Roman" pitchFamily="18" charset="0"/>
              </a:rPr>
              <a:t> cfu per mL, which were maintained at 4° C. until used. A defined concentration of </a:t>
            </a:r>
            <a:r>
              <a:rPr lang="en-US" sz="1800" i="1">
                <a:solidFill>
                  <a:srgbClr val="000000"/>
                </a:solidFill>
                <a:cs typeface="Times New Roman" pitchFamily="18" charset="0"/>
              </a:rPr>
              <a:t>C. difficile</a:t>
            </a:r>
            <a:r>
              <a:rPr lang="en-US" sz="1800">
                <a:solidFill>
                  <a:srgbClr val="000000"/>
                </a:solidFill>
                <a:cs typeface="Times New Roman" pitchFamily="18" charset="0"/>
              </a:rPr>
              <a:t> spores was obtained using ethanol treatment of a 48-hour anaerobic culture of the stock strain and serial dilutions. </a:t>
            </a:r>
            <a:r>
              <a:rPr lang="en-US" sz="1800" baseline="30000">
                <a:solidFill>
                  <a:srgbClr val="000000"/>
                </a:solidFill>
                <a:cs typeface="Times New Roman" pitchFamily="18" charset="0"/>
              </a:rPr>
              <a:t>8</a:t>
            </a:r>
            <a:endParaRPr lang="en-US" sz="1800"/>
          </a:p>
          <a:p>
            <a:pPr defTabSz="3343275"/>
            <a:endParaRPr lang="en-US" sz="1800" b="1"/>
          </a:p>
          <a:p>
            <a:pPr defTabSz="3343275"/>
            <a:r>
              <a:rPr lang="en-US" b="1">
                <a:solidFill>
                  <a:srgbClr val="000000"/>
                </a:solidFill>
                <a:cs typeface="Times New Roman" pitchFamily="18" charset="0"/>
              </a:rPr>
              <a:t>Studies in hospital rooms</a:t>
            </a:r>
          </a:p>
          <a:p>
            <a:pPr defTabSz="3343275"/>
            <a:r>
              <a:rPr lang="en-US" sz="1800">
                <a:solidFill>
                  <a:srgbClr val="000000"/>
                </a:solidFill>
                <a:cs typeface="Times New Roman" pitchFamily="18" charset="0"/>
              </a:rPr>
              <a:t>      Unused hospital rooms on a patient care unit scheduled for upcoming renovation were employed for the study. Six 1-inch squares on each of 12 multiple surfaces were inoculated with 100 µL ( ~ 10</a:t>
            </a:r>
            <a:r>
              <a:rPr lang="en-US" sz="1800" baseline="30000">
                <a:solidFill>
                  <a:srgbClr val="000000"/>
                </a:solidFill>
                <a:cs typeface="Times New Roman" pitchFamily="18" charset="0"/>
              </a:rPr>
              <a:t>3-5</a:t>
            </a:r>
            <a:r>
              <a:rPr lang="en-US" sz="1800">
                <a:solidFill>
                  <a:srgbClr val="000000"/>
                </a:solidFill>
                <a:cs typeface="Times New Roman" pitchFamily="18" charset="0"/>
              </a:rPr>
              <a:t> cfu) of 1 clinical isolate each of MRSA, VRE, </a:t>
            </a:r>
            <a:r>
              <a:rPr lang="en-US" sz="1800" i="1">
                <a:solidFill>
                  <a:srgbClr val="000000"/>
                </a:solidFill>
                <a:cs typeface="Times New Roman" pitchFamily="18" charset="0"/>
              </a:rPr>
              <a:t>A baumanii</a:t>
            </a:r>
            <a:r>
              <a:rPr lang="en-US" sz="1800">
                <a:solidFill>
                  <a:srgbClr val="000000"/>
                </a:solidFill>
                <a:cs typeface="Times New Roman" pitchFamily="18" charset="0"/>
              </a:rPr>
              <a:t>, </a:t>
            </a:r>
            <a:r>
              <a:rPr lang="en-US" sz="1800" i="1">
                <a:solidFill>
                  <a:srgbClr val="000000"/>
                </a:solidFill>
                <a:cs typeface="Times New Roman" pitchFamily="18" charset="0"/>
              </a:rPr>
              <a:t>P. aeruginosa</a:t>
            </a:r>
            <a:r>
              <a:rPr lang="en-US" sz="1800">
                <a:solidFill>
                  <a:srgbClr val="000000"/>
                </a:solidFill>
                <a:cs typeface="Times New Roman" pitchFamily="18" charset="0"/>
              </a:rPr>
              <a:t> and </a:t>
            </a:r>
            <a:r>
              <a:rPr lang="en-US" sz="1800" i="1">
                <a:solidFill>
                  <a:srgbClr val="000000"/>
                </a:solidFill>
                <a:cs typeface="Times New Roman" pitchFamily="18" charset="0"/>
              </a:rPr>
              <a:t>C. difficile. </a:t>
            </a:r>
            <a:r>
              <a:rPr lang="en-US" sz="1800">
                <a:solidFill>
                  <a:srgbClr val="000000"/>
                </a:solidFill>
                <a:cs typeface="Times New Roman" pitchFamily="18" charset="0"/>
              </a:rPr>
              <a:t>The</a:t>
            </a:r>
            <a:r>
              <a:rPr lang="en-US" sz="1800" i="1">
                <a:solidFill>
                  <a:srgbClr val="000000"/>
                </a:solidFill>
                <a:cs typeface="Times New Roman" pitchFamily="18" charset="0"/>
              </a:rPr>
              <a:t>  </a:t>
            </a:r>
            <a:r>
              <a:rPr lang="en-US" sz="1800">
                <a:solidFill>
                  <a:srgbClr val="000000"/>
                </a:solidFill>
                <a:cs typeface="Times New Roman" pitchFamily="18" charset="0"/>
              </a:rPr>
              <a:t>surfaces studied included the bed headboard, plastic handrails, bedside table, mattress, windowsill, cabinet door, bedside dresser, toilet seat, sink basin, tile floor, doorknob and shower curtain. </a:t>
            </a:r>
          </a:p>
          <a:p>
            <a:pPr defTabSz="3343275"/>
            <a:r>
              <a:rPr lang="en-US" sz="1800">
                <a:solidFill>
                  <a:srgbClr val="000000"/>
                </a:solidFill>
                <a:cs typeface="Times New Roman" pitchFamily="18" charset="0"/>
              </a:rPr>
              <a:t>       After the inocula had dried overnight, three inoculated sites for each microorganism on each surface were cultured semi-quantitatively to determine baseline viability of the inoculum, using a premoistened cotton swab (BBL), which was immersed in 5 mL of trypticase soy broth (Remel) containing neutralizers and vortexed for 20 seconds, following which serial dilutions were cultured. After obtaining the baseline pre-disinfection cultures, the inoculated room was exposed to the peroxyacetic acid aerosol for 23 minutes, following which the aerosol was rapidly purged using a humidifier; and the surfaces were allowed to dry for 30 minutes, following which the remaining three inoculated squares on each surface type were cultured to determine the numbers of surviving microorganisms.</a:t>
            </a:r>
            <a:r>
              <a:rPr lang="en-US" sz="1800"/>
              <a:t> </a:t>
            </a:r>
          </a:p>
        </p:txBody>
      </p:sp>
      <p:sp>
        <p:nvSpPr>
          <p:cNvPr id="2065" name="Rectangle 19"/>
          <p:cNvSpPr>
            <a:spLocks noChangeArrowheads="1"/>
          </p:cNvSpPr>
          <p:nvPr/>
        </p:nvSpPr>
        <p:spPr bwMode="auto">
          <a:xfrm>
            <a:off x="6762750" y="14431963"/>
            <a:ext cx="8610600" cy="457200"/>
          </a:xfrm>
          <a:prstGeom prst="rect">
            <a:avLst/>
          </a:prstGeom>
          <a:solidFill>
            <a:srgbClr val="CC0E29"/>
          </a:solidFill>
          <a:ln w="9525">
            <a:noFill/>
            <a:miter lim="800000"/>
            <a:headEnd/>
            <a:tailEnd/>
          </a:ln>
        </p:spPr>
        <p:txBody>
          <a:bodyPr wrap="none" lIns="113762" tIns="56881" rIns="113762" bIns="56881" anchor="ctr"/>
          <a:lstStyle/>
          <a:p>
            <a:pPr defTabSz="1138238"/>
            <a:r>
              <a:rPr lang="en-US" sz="2400" b="1">
                <a:solidFill>
                  <a:schemeClr val="bg1"/>
                </a:solidFill>
                <a:latin typeface="Arial" charset="0"/>
                <a:cs typeface="Arial" charset="0"/>
              </a:rPr>
              <a:t>RESULTS</a:t>
            </a:r>
          </a:p>
        </p:txBody>
      </p:sp>
      <p:sp>
        <p:nvSpPr>
          <p:cNvPr id="2066" name="Text Box 6"/>
          <p:cNvSpPr txBox="1">
            <a:spLocks noChangeArrowheads="1"/>
          </p:cNvSpPr>
          <p:nvPr/>
        </p:nvSpPr>
        <p:spPr bwMode="auto">
          <a:xfrm>
            <a:off x="6751638" y="15041563"/>
            <a:ext cx="8716962" cy="2590800"/>
          </a:xfrm>
          <a:prstGeom prst="rect">
            <a:avLst/>
          </a:prstGeom>
          <a:noFill/>
          <a:ln w="9525">
            <a:noFill/>
            <a:miter lim="800000"/>
            <a:headEnd/>
            <a:tailEnd/>
          </a:ln>
        </p:spPr>
        <p:txBody>
          <a:bodyPr lIns="0" tIns="0" rIns="0" bIns="0"/>
          <a:lstStyle/>
          <a:p>
            <a:pPr indent="228600" defTabSz="3343275"/>
            <a:r>
              <a:rPr lang="en-US" sz="1800">
                <a:solidFill>
                  <a:srgbClr val="000000"/>
                </a:solidFill>
                <a:cs typeface="Times New Roman" pitchFamily="18" charset="0"/>
              </a:rPr>
              <a:t>     Experiments were done in two rooms, with an aerosol containing 0.88% hydrogen peroxide and 0.12% of peroxyacetic acid. The aerosol was generated for eight minutes, following which it was allowed to dwell for 15 minutes (during which the room temperature ranged from 62 to 65° C. and humidity rose from 31 to 92%), following which the aerosol was evacuated with a humidifier.</a:t>
            </a:r>
          </a:p>
          <a:p>
            <a:pPr indent="228600" defTabSz="3343275"/>
            <a:r>
              <a:rPr lang="en-US" sz="1800">
                <a:solidFill>
                  <a:srgbClr val="000000"/>
                </a:solidFill>
                <a:cs typeface="Times New Roman" pitchFamily="18" charset="0"/>
              </a:rPr>
              <a:t>     Baseline counts ranged from 10</a:t>
            </a:r>
            <a:r>
              <a:rPr lang="en-US" sz="1800" baseline="30000">
                <a:solidFill>
                  <a:srgbClr val="000000"/>
                </a:solidFill>
                <a:cs typeface="Times New Roman" pitchFamily="18" charset="0"/>
              </a:rPr>
              <a:t>2.5</a:t>
            </a:r>
            <a:r>
              <a:rPr lang="en-US" sz="1800">
                <a:solidFill>
                  <a:srgbClr val="000000"/>
                </a:solidFill>
                <a:cs typeface="Times New Roman" pitchFamily="18" charset="0"/>
              </a:rPr>
              <a:t> to 10</a:t>
            </a:r>
            <a:r>
              <a:rPr lang="en-US" sz="1800" baseline="30000">
                <a:solidFill>
                  <a:srgbClr val="000000"/>
                </a:solidFill>
                <a:cs typeface="Times New Roman" pitchFamily="18" charset="0"/>
              </a:rPr>
              <a:t>4.5</a:t>
            </a:r>
            <a:r>
              <a:rPr lang="en-US" sz="1800">
                <a:solidFill>
                  <a:srgbClr val="000000"/>
                </a:solidFill>
                <a:cs typeface="Times New Roman" pitchFamily="18" charset="0"/>
              </a:rPr>
              <a:t> (median, 103</a:t>
            </a:r>
            <a:r>
              <a:rPr lang="en-US" sz="1800" baseline="30000">
                <a:solidFill>
                  <a:srgbClr val="000000"/>
                </a:solidFill>
                <a:cs typeface="Times New Roman" pitchFamily="18" charset="0"/>
              </a:rPr>
              <a:t>3.3</a:t>
            </a:r>
            <a:r>
              <a:rPr lang="en-US" sz="1800">
                <a:solidFill>
                  <a:srgbClr val="000000"/>
                </a:solidFill>
                <a:cs typeface="Times New Roman" pitchFamily="18" charset="0"/>
              </a:rPr>
              <a:t>) on the various surfaces. None of the inoculated surfaces showed any detectable growth of any of the five test pathogens after aerosol disinfection. </a:t>
            </a:r>
          </a:p>
        </p:txBody>
      </p:sp>
      <p:sp>
        <p:nvSpPr>
          <p:cNvPr id="2067" name="Rectangle 19"/>
          <p:cNvSpPr>
            <a:spLocks noChangeArrowheads="1"/>
          </p:cNvSpPr>
          <p:nvPr/>
        </p:nvSpPr>
        <p:spPr bwMode="auto">
          <a:xfrm>
            <a:off x="24664988" y="3124200"/>
            <a:ext cx="7769225" cy="457200"/>
          </a:xfrm>
          <a:prstGeom prst="rect">
            <a:avLst/>
          </a:prstGeom>
          <a:solidFill>
            <a:srgbClr val="CC0E29"/>
          </a:solidFill>
          <a:ln w="9525">
            <a:noFill/>
            <a:miter lim="800000"/>
            <a:headEnd/>
            <a:tailEnd/>
          </a:ln>
        </p:spPr>
        <p:txBody>
          <a:bodyPr wrap="none" lIns="113762" tIns="56881" rIns="113762" bIns="56881" anchor="ctr"/>
          <a:lstStyle/>
          <a:p>
            <a:pPr defTabSz="1138238"/>
            <a:r>
              <a:rPr lang="en-US" sz="2400" b="1">
                <a:solidFill>
                  <a:schemeClr val="bg1"/>
                </a:solidFill>
                <a:latin typeface="Arial" charset="0"/>
                <a:cs typeface="Arial" charset="0"/>
              </a:rPr>
              <a:t>CONCLUSIONS</a:t>
            </a:r>
          </a:p>
        </p:txBody>
      </p:sp>
      <p:sp>
        <p:nvSpPr>
          <p:cNvPr id="2068" name="Text Box 6"/>
          <p:cNvSpPr txBox="1">
            <a:spLocks noChangeArrowheads="1"/>
          </p:cNvSpPr>
          <p:nvPr/>
        </p:nvSpPr>
        <p:spPr bwMode="auto">
          <a:xfrm>
            <a:off x="24691975" y="3781425"/>
            <a:ext cx="7769225" cy="6858000"/>
          </a:xfrm>
          <a:prstGeom prst="rect">
            <a:avLst/>
          </a:prstGeom>
          <a:noFill/>
          <a:ln w="9525">
            <a:noFill/>
            <a:miter lim="800000"/>
            <a:headEnd/>
            <a:tailEnd/>
          </a:ln>
        </p:spPr>
        <p:txBody>
          <a:bodyPr lIns="0" tIns="0" rIns="0" bIns="0"/>
          <a:lstStyle/>
          <a:p>
            <a:pPr indent="228600" defTabSz="3343275"/>
            <a:r>
              <a:rPr lang="en-US" sz="1800">
                <a:solidFill>
                  <a:srgbClr val="000000"/>
                </a:solidFill>
                <a:cs typeface="Times New Roman" pitchFamily="18" charset="0"/>
              </a:rPr>
              <a:t> Although environmental surfaces within hospital rooms, particularly within ICUs, can be commonly shown to be heavily contaminated by major multidrug-resistant pathogens, such as MRSA, VRE, </a:t>
            </a:r>
            <a:r>
              <a:rPr lang="en-US" sz="1800" i="1">
                <a:solidFill>
                  <a:srgbClr val="000000"/>
                </a:solidFill>
                <a:cs typeface="Times New Roman" pitchFamily="18" charset="0"/>
              </a:rPr>
              <a:t>A baumanii, P aeruginosa</a:t>
            </a:r>
            <a:r>
              <a:rPr lang="en-US" sz="1800">
                <a:solidFill>
                  <a:srgbClr val="000000"/>
                </a:solidFill>
                <a:cs typeface="Times New Roman" pitchFamily="18" charset="0"/>
              </a:rPr>
              <a:t> or, especially, </a:t>
            </a:r>
            <a:r>
              <a:rPr lang="en-US" sz="1800" i="1">
                <a:solidFill>
                  <a:srgbClr val="000000"/>
                </a:solidFill>
                <a:cs typeface="Times New Roman" pitchFamily="18" charset="0"/>
              </a:rPr>
              <a:t>C. difficile</a:t>
            </a:r>
            <a:r>
              <a:rPr lang="en-US" sz="1800">
                <a:solidFill>
                  <a:srgbClr val="000000"/>
                </a:solidFill>
                <a:cs typeface="Times New Roman" pitchFamily="18" charset="0"/>
              </a:rPr>
              <a:t>,</a:t>
            </a:r>
            <a:r>
              <a:rPr lang="en-US" sz="1800" baseline="30000">
                <a:solidFill>
                  <a:srgbClr val="000000"/>
                </a:solidFill>
                <a:cs typeface="Times New Roman" pitchFamily="18" charset="0"/>
              </a:rPr>
              <a:t> </a:t>
            </a:r>
            <a:r>
              <a:rPr lang="en-US" baseline="30000">
                <a:solidFill>
                  <a:srgbClr val="000000"/>
                </a:solidFill>
              </a:rPr>
              <a:t>1,2</a:t>
            </a:r>
            <a:r>
              <a:rPr lang="en-US" sz="1800">
                <a:solidFill>
                  <a:srgbClr val="000000"/>
                </a:solidFill>
                <a:cs typeface="Times New Roman" pitchFamily="18" charset="0"/>
              </a:rPr>
              <a:t> scholarly reviews have disagreed whether microorganisms contaminating hospital surfaces pose significant risks to patients.</a:t>
            </a:r>
            <a:r>
              <a:rPr lang="en-US" sz="1800" baseline="30000">
                <a:solidFill>
                  <a:srgbClr val="000000"/>
                </a:solidFill>
                <a:cs typeface="Times New Roman" pitchFamily="18" charset="0"/>
              </a:rPr>
              <a:t> 9,10</a:t>
            </a:r>
            <a:r>
              <a:rPr lang="en-US" sz="1800">
                <a:solidFill>
                  <a:srgbClr val="000000"/>
                </a:solidFill>
                <a:cs typeface="Times New Roman" pitchFamily="18" charset="0"/>
              </a:rPr>
              <a:t> However, many  epidemiologic studies using nucleic acid subtyping have convincingly linked contamination of hospital surfaces contiguous to patients to the continued nosocomial spread of MRSA,</a:t>
            </a:r>
            <a:r>
              <a:rPr lang="en-US" sz="1800" baseline="30000">
                <a:solidFill>
                  <a:srgbClr val="000000"/>
                </a:solidFill>
                <a:cs typeface="Times New Roman" pitchFamily="18" charset="0"/>
              </a:rPr>
              <a:t>11</a:t>
            </a:r>
            <a:r>
              <a:rPr lang="en-US" sz="1800">
                <a:solidFill>
                  <a:srgbClr val="000000"/>
                </a:solidFill>
                <a:cs typeface="Times New Roman" pitchFamily="18" charset="0"/>
              </a:rPr>
              <a:t> VRE,</a:t>
            </a:r>
            <a:r>
              <a:rPr lang="en-US" sz="1800" baseline="30000">
                <a:solidFill>
                  <a:srgbClr val="000000"/>
                </a:solidFill>
                <a:cs typeface="Times New Roman" pitchFamily="18" charset="0"/>
              </a:rPr>
              <a:t>12</a:t>
            </a:r>
            <a:r>
              <a:rPr lang="en-US" sz="1800">
                <a:solidFill>
                  <a:srgbClr val="000000"/>
                </a:solidFill>
                <a:cs typeface="Times New Roman" pitchFamily="18" charset="0"/>
              </a:rPr>
              <a:t> </a:t>
            </a:r>
            <a:r>
              <a:rPr lang="en-US" sz="1800" i="1">
                <a:solidFill>
                  <a:srgbClr val="000000"/>
                </a:solidFill>
                <a:cs typeface="Times New Roman" pitchFamily="18" charset="0"/>
              </a:rPr>
              <a:t>A baumanii</a:t>
            </a:r>
            <a:r>
              <a:rPr lang="en-US" sz="1800">
                <a:solidFill>
                  <a:srgbClr val="000000"/>
                </a:solidFill>
                <a:cs typeface="Times New Roman" pitchFamily="18" charset="0"/>
              </a:rPr>
              <a:t>,</a:t>
            </a:r>
            <a:r>
              <a:rPr lang="en-US" sz="1800" baseline="30000">
                <a:solidFill>
                  <a:srgbClr val="000000"/>
                </a:solidFill>
                <a:cs typeface="Times New Roman" pitchFamily="18" charset="0"/>
              </a:rPr>
              <a:t> 3</a:t>
            </a:r>
            <a:r>
              <a:rPr lang="en-US" sz="1800">
                <a:solidFill>
                  <a:srgbClr val="000000"/>
                </a:solidFill>
                <a:cs typeface="Times New Roman" pitchFamily="18" charset="0"/>
              </a:rPr>
              <a:t> HBV,</a:t>
            </a:r>
            <a:r>
              <a:rPr lang="en-US" sz="1800" baseline="30000">
                <a:solidFill>
                  <a:srgbClr val="000000"/>
                </a:solidFill>
                <a:cs typeface="Times New Roman" pitchFamily="18" charset="0"/>
              </a:rPr>
              <a:t>14</a:t>
            </a:r>
            <a:r>
              <a:rPr lang="en-US" sz="1800">
                <a:solidFill>
                  <a:srgbClr val="000000"/>
                </a:solidFill>
                <a:cs typeface="Times New Roman" pitchFamily="18" charset="0"/>
              </a:rPr>
              <a:t> HCV,</a:t>
            </a:r>
            <a:r>
              <a:rPr lang="en-US" sz="1800" baseline="30000">
                <a:solidFill>
                  <a:srgbClr val="000000"/>
                </a:solidFill>
                <a:cs typeface="Times New Roman" pitchFamily="18" charset="0"/>
              </a:rPr>
              <a:t>15  </a:t>
            </a:r>
            <a:r>
              <a:rPr lang="en-US" sz="1800">
                <a:solidFill>
                  <a:srgbClr val="000000"/>
                </a:solidFill>
                <a:cs typeface="Times New Roman" pitchFamily="18" charset="0"/>
              </a:rPr>
              <a:t>norovirus </a:t>
            </a:r>
            <a:r>
              <a:rPr lang="en-US" sz="1800" baseline="30000">
                <a:solidFill>
                  <a:srgbClr val="000000"/>
                </a:solidFill>
                <a:cs typeface="Times New Roman" pitchFamily="18" charset="0"/>
              </a:rPr>
              <a:t>16  </a:t>
            </a:r>
            <a:r>
              <a:rPr lang="en-US" sz="1800">
                <a:solidFill>
                  <a:srgbClr val="000000"/>
                </a:solidFill>
                <a:cs typeface="Times New Roman" pitchFamily="18" charset="0"/>
              </a:rPr>
              <a:t>and, especially, </a:t>
            </a:r>
            <a:r>
              <a:rPr lang="en-US" sz="1800" i="1">
                <a:solidFill>
                  <a:srgbClr val="000000"/>
                </a:solidFill>
                <a:cs typeface="Times New Roman" pitchFamily="18" charset="0"/>
              </a:rPr>
              <a:t>C. difficile,</a:t>
            </a:r>
            <a:r>
              <a:rPr lang="en-US" sz="1800" baseline="30000">
                <a:solidFill>
                  <a:srgbClr val="000000"/>
                </a:solidFill>
                <a:cs typeface="Times New Roman" pitchFamily="18" charset="0"/>
              </a:rPr>
              <a:t>17,18 </a:t>
            </a:r>
            <a:r>
              <a:rPr lang="en-US" sz="1800">
                <a:solidFill>
                  <a:srgbClr val="000000"/>
                </a:solidFill>
                <a:cs typeface="Times New Roman" pitchFamily="18" charset="0"/>
              </a:rPr>
              <a:t>and in a number of outbreaks, control measures failed abysmally until greatly augmented environmental disinfection procedures were implemented.</a:t>
            </a:r>
          </a:p>
          <a:p>
            <a:pPr indent="228600" defTabSz="3343275"/>
            <a:r>
              <a:rPr lang="en-US" sz="1800">
                <a:solidFill>
                  <a:srgbClr val="000000"/>
                </a:solidFill>
                <a:cs typeface="Times New Roman" pitchFamily="18" charset="0"/>
              </a:rPr>
              <a:t>The novel technology we report, the use of a novel ultra-fine-particle aerosol of peroxyacetic acid, promises rapid, comprehensive and safe decontamination of every exposed surface in a patient-care room as well as multi-use patient care items such as a sphygmomanometers or stethoscopes, which are decontaminated in a desultory manner, if they are even regularly decontaminated. This technology or, perhaps, the use of hydrogen peroxide vapor disinfection holds the promise to determine once and for all in a large multicenter trial whether periodic complete disinfection of all surfaces in patient-care rooms can significantly reduce the incidence of nosocomial colonization and infection by MDR pathogens, especially MRSA, VRE, </a:t>
            </a:r>
            <a:r>
              <a:rPr lang="en-US" sz="1800" i="1">
                <a:solidFill>
                  <a:srgbClr val="000000"/>
                </a:solidFill>
                <a:cs typeface="Times New Roman" pitchFamily="18" charset="0"/>
              </a:rPr>
              <a:t>A baumanii</a:t>
            </a:r>
            <a:r>
              <a:rPr lang="en-US" sz="1800">
                <a:solidFill>
                  <a:srgbClr val="000000"/>
                </a:solidFill>
                <a:cs typeface="Times New Roman" pitchFamily="18" charset="0"/>
              </a:rPr>
              <a:t>, and</a:t>
            </a:r>
            <a:br>
              <a:rPr lang="en-US" sz="1800">
                <a:solidFill>
                  <a:srgbClr val="000000"/>
                </a:solidFill>
                <a:cs typeface="Times New Roman" pitchFamily="18" charset="0"/>
              </a:rPr>
            </a:br>
            <a:r>
              <a:rPr lang="en-US" sz="1800" i="1">
                <a:solidFill>
                  <a:srgbClr val="000000"/>
                </a:solidFill>
                <a:cs typeface="Times New Roman" pitchFamily="18" charset="0"/>
              </a:rPr>
              <a:t>C. difficile. </a:t>
            </a:r>
          </a:p>
        </p:txBody>
      </p:sp>
      <p:sp>
        <p:nvSpPr>
          <p:cNvPr id="2069" name="Text Box 6"/>
          <p:cNvSpPr txBox="1">
            <a:spLocks noChangeArrowheads="1"/>
          </p:cNvSpPr>
          <p:nvPr/>
        </p:nvSpPr>
        <p:spPr bwMode="auto">
          <a:xfrm>
            <a:off x="24688800" y="16306800"/>
            <a:ext cx="7620000" cy="1066800"/>
          </a:xfrm>
          <a:prstGeom prst="rect">
            <a:avLst/>
          </a:prstGeom>
          <a:noFill/>
          <a:ln w="9525">
            <a:solidFill>
              <a:schemeClr val="tx1"/>
            </a:solidFill>
            <a:miter lim="800000"/>
            <a:headEnd/>
            <a:tailEnd/>
          </a:ln>
        </p:spPr>
        <p:txBody>
          <a:bodyPr lIns="137160" tIns="137160" rIns="137160" bIns="137160"/>
          <a:lstStyle/>
          <a:p>
            <a:pPr defTabSz="3343275">
              <a:tabLst>
                <a:tab pos="1943100" algn="l"/>
              </a:tabLst>
            </a:pPr>
            <a:r>
              <a:rPr lang="en-US" sz="1000" b="1">
                <a:solidFill>
                  <a:srgbClr val="000000"/>
                </a:solidFill>
              </a:rPr>
              <a:t>Support: </a:t>
            </a:r>
            <a:r>
              <a:rPr lang="en-US" sz="1000">
                <a:solidFill>
                  <a:srgbClr val="000000"/>
                </a:solidFill>
              </a:rPr>
              <a:t>Supported by an unrestricted grant for research in infection control from the Oscar Rennebohm Foundation of Madison Wisconsin.</a:t>
            </a:r>
          </a:p>
          <a:p>
            <a:pPr defTabSz="3343275">
              <a:tabLst>
                <a:tab pos="1943100" algn="l"/>
              </a:tabLst>
            </a:pPr>
            <a:r>
              <a:rPr lang="en-US" sz="1000">
                <a:solidFill>
                  <a:srgbClr val="000000"/>
                </a:solidFill>
              </a:rPr>
              <a:t> </a:t>
            </a:r>
          </a:p>
          <a:p>
            <a:pPr defTabSz="3343275">
              <a:tabLst>
                <a:tab pos="1943100" algn="l"/>
              </a:tabLst>
            </a:pPr>
            <a:r>
              <a:rPr lang="en-US" sz="1000" b="1">
                <a:solidFill>
                  <a:srgbClr val="000000"/>
                </a:solidFill>
              </a:rPr>
              <a:t>Conflict of Interest Statement: </a:t>
            </a:r>
            <a:r>
              <a:rPr lang="en-US" sz="1000">
                <a:solidFill>
                  <a:srgbClr val="000000"/>
                </a:solidFill>
              </a:rPr>
              <a:t>Dr. Maki holds no personal financial interest in Altepure LLC. and has received no compensation for his participation in these studies. Ms. Duster has no conflicts of interest to report.</a:t>
            </a:r>
          </a:p>
        </p:txBody>
      </p:sp>
      <p:sp>
        <p:nvSpPr>
          <p:cNvPr id="2070" name="Rectangle 4"/>
          <p:cNvSpPr>
            <a:spLocks noChangeArrowheads="1"/>
          </p:cNvSpPr>
          <p:nvPr/>
        </p:nvSpPr>
        <p:spPr bwMode="auto">
          <a:xfrm>
            <a:off x="24853900" y="10871200"/>
            <a:ext cx="7315200" cy="5216525"/>
          </a:xfrm>
          <a:prstGeom prst="rect">
            <a:avLst/>
          </a:prstGeom>
          <a:noFill/>
          <a:ln w="9525">
            <a:noFill/>
            <a:miter lim="800000"/>
            <a:headEnd/>
            <a:tailEnd/>
          </a:ln>
        </p:spPr>
        <p:txBody>
          <a:bodyPr>
            <a:spAutoFit/>
          </a:bodyPr>
          <a:lstStyle/>
          <a:p>
            <a:pPr marL="228600" indent="-228600"/>
            <a:r>
              <a:rPr lang="en-US" sz="900">
                <a:cs typeface="Times New Roman" pitchFamily="18" charset="0"/>
              </a:rPr>
              <a:t>1.	Hota B. Contamination, disinfection, and cross-colonization: are hospital surfaces reservoirs for nosocomial infection? </a:t>
            </a:r>
            <a:r>
              <a:rPr lang="en-US" sz="900" i="1">
                <a:cs typeface="Times New Roman" pitchFamily="18" charset="0"/>
              </a:rPr>
              <a:t>Clin Infect Dis. </a:t>
            </a:r>
            <a:r>
              <a:rPr lang="en-US" sz="900">
                <a:cs typeface="Times New Roman" pitchFamily="18" charset="0"/>
              </a:rPr>
              <a:t>Oct 15 2004;39(8):1182-1189.</a:t>
            </a:r>
          </a:p>
          <a:p>
            <a:pPr marL="228600" indent="-228600"/>
            <a:r>
              <a:rPr lang="en-US" sz="900">
                <a:cs typeface="Times New Roman" pitchFamily="18" charset="0"/>
              </a:rPr>
              <a:t>2.	Boyce JM. Environmental contamination makes an important contribution to hospital infection. </a:t>
            </a:r>
            <a:r>
              <a:rPr lang="en-US" sz="900" i="1">
                <a:cs typeface="Times New Roman" pitchFamily="18" charset="0"/>
              </a:rPr>
              <a:t>J Hosp Infect. </a:t>
            </a:r>
            <a:r>
              <a:rPr lang="en-US" sz="900">
                <a:cs typeface="Times New Roman" pitchFamily="18" charset="0"/>
              </a:rPr>
              <a:t>Jun 2007;65 Suppl 2:50-54.</a:t>
            </a:r>
          </a:p>
          <a:p>
            <a:pPr marL="228600" indent="-228600"/>
            <a:r>
              <a:rPr lang="en-US" sz="900">
                <a:cs typeface="Times New Roman" pitchFamily="18" charset="0"/>
              </a:rPr>
              <a:t>3.	Johnston MD, Lawson S, Otter JA. Evaluation of hydrogen peroxide vapour as a method for the decontamination of surfaces contaminated with Clostridium botulinum spores. </a:t>
            </a:r>
            <a:r>
              <a:rPr lang="en-US" sz="900" i="1">
                <a:cs typeface="Times New Roman" pitchFamily="18" charset="0"/>
              </a:rPr>
              <a:t>J Microbiol Methods. </a:t>
            </a:r>
            <a:r>
              <a:rPr lang="en-US" sz="900">
                <a:cs typeface="Times New Roman" pitchFamily="18" charset="0"/>
              </a:rPr>
              <a:t>Mar 2005;60(3):403-411.</a:t>
            </a:r>
          </a:p>
          <a:p>
            <a:pPr marL="228600" indent="-228600"/>
            <a:r>
              <a:rPr lang="en-US" sz="900">
                <a:cs typeface="Times New Roman" pitchFamily="18" charset="0"/>
              </a:rPr>
              <a:t>4.	French GL, Otter JA, Shannon KP, Adams NM, Watling D, Parks MJ. Tackling contamination of the hospital environment by methicillin-resistant Staphylococcus aureus (MRSA): a comparison between conventional terminal cleaning and hydrogen peroxide vapour decontamination. </a:t>
            </a:r>
            <a:r>
              <a:rPr lang="en-US" sz="900" i="1">
                <a:cs typeface="Times New Roman" pitchFamily="18" charset="0"/>
              </a:rPr>
              <a:t>J Hosp Infect. </a:t>
            </a:r>
            <a:r>
              <a:rPr lang="en-US" sz="900">
                <a:cs typeface="Times New Roman" pitchFamily="18" charset="0"/>
              </a:rPr>
              <a:t>May 2004;57(1):31-37.</a:t>
            </a:r>
          </a:p>
          <a:p>
            <a:pPr marL="228600" indent="-228600"/>
            <a:r>
              <a:rPr lang="en-US" sz="900">
                <a:cs typeface="Times New Roman" pitchFamily="18" charset="0"/>
              </a:rPr>
              <a:t>5.	Boyce JM, Havill NL, Otter JA, et al. Impact of hydrogen peroxide vapor room decontamination on Clostridium difficile environmental contamination and transmission in a healthcare setting. </a:t>
            </a:r>
            <a:r>
              <a:rPr lang="en-US" sz="900" i="1">
                <a:cs typeface="Times New Roman" pitchFamily="18" charset="0"/>
              </a:rPr>
              <a:t>Infect Control Hosp Epidemiol. </a:t>
            </a:r>
            <a:r>
              <a:rPr lang="en-US" sz="900">
                <a:cs typeface="Times New Roman" pitchFamily="18" charset="0"/>
              </a:rPr>
              <a:t>Aug 2008;29(8):723-729.</a:t>
            </a:r>
          </a:p>
          <a:p>
            <a:pPr marL="228600" indent="-228600"/>
            <a:r>
              <a:rPr lang="en-US" sz="900">
                <a:cs typeface="Times New Roman" pitchFamily="18" charset="0"/>
              </a:rPr>
              <a:t>6.	Baldry MG. The bactericidal, fungicidal and sporicidal properties of hydrogen peroxide and peracetic acid. </a:t>
            </a:r>
            <a:r>
              <a:rPr lang="en-US" sz="900" i="1">
                <a:cs typeface="Times New Roman" pitchFamily="18" charset="0"/>
              </a:rPr>
              <a:t>J Appl Bacteriol. </a:t>
            </a:r>
            <a:r>
              <a:rPr lang="en-US" sz="900">
                <a:cs typeface="Times New Roman" pitchFamily="18" charset="0"/>
              </a:rPr>
              <a:t>Jun 1983;54(3):417-423.</a:t>
            </a:r>
          </a:p>
          <a:p>
            <a:pPr marL="228600" indent="-228600"/>
            <a:r>
              <a:rPr lang="en-US" sz="900">
                <a:cs typeface="Times New Roman" pitchFamily="18" charset="0"/>
              </a:rPr>
              <a:t>7.	Patterson G, Morley PS, Blehm KD, Lee DE, Dunowska M. Efficacy of directed misting application of a peroxygen disinfectant for environmental decontamination of a veterinary hospital. </a:t>
            </a:r>
            <a:r>
              <a:rPr lang="en-US" sz="900" i="1">
                <a:cs typeface="Times New Roman" pitchFamily="18" charset="0"/>
              </a:rPr>
              <a:t>J Am Vet Med Assoc. </a:t>
            </a:r>
            <a:r>
              <a:rPr lang="en-US" sz="900">
                <a:cs typeface="Times New Roman" pitchFamily="18" charset="0"/>
              </a:rPr>
              <a:t>Aug 15 2005;227(4):597-602.</a:t>
            </a:r>
          </a:p>
          <a:p>
            <a:pPr marL="228600" indent="-228600"/>
            <a:r>
              <a:rPr lang="en-US" sz="900">
                <a:cs typeface="Times New Roman" pitchFamily="18" charset="0"/>
              </a:rPr>
              <a:t>8.	Clabots CR, Gerding SJ, Olson MM, Peterson LR, Gerding DN. Detection of asymptomatic Clostridium difficile carriage by an alcohol shock procedure. </a:t>
            </a:r>
            <a:r>
              <a:rPr lang="en-US" sz="900" i="1">
                <a:cs typeface="Times New Roman" pitchFamily="18" charset="0"/>
              </a:rPr>
              <a:t>J Clin Microbiol. </a:t>
            </a:r>
            <a:r>
              <a:rPr lang="en-US" sz="900">
                <a:cs typeface="Times New Roman" pitchFamily="18" charset="0"/>
              </a:rPr>
              <a:t>Oct 1989;27(10):2386-2387.</a:t>
            </a:r>
          </a:p>
          <a:p>
            <a:pPr marL="228600" indent="-228600"/>
            <a:r>
              <a:rPr lang="en-US" sz="900">
                <a:cs typeface="Times New Roman" pitchFamily="18" charset="0"/>
              </a:rPr>
              <a:t>9.	Dettenkofer M, Wenzler S, Amthor S, Antes G, Motschall E, Daschner FD. Does disinfection of environmental surfaces influence nosocomial infection rates? A systematic review. </a:t>
            </a:r>
            <a:r>
              <a:rPr lang="en-US" sz="900" i="1">
                <a:cs typeface="Times New Roman" pitchFamily="18" charset="0"/>
              </a:rPr>
              <a:t>Am J Infect Control. </a:t>
            </a:r>
            <a:r>
              <a:rPr lang="en-US" sz="900">
                <a:cs typeface="Times New Roman" pitchFamily="18" charset="0"/>
              </a:rPr>
              <a:t>Apr 2004;32(2):84-89.</a:t>
            </a:r>
          </a:p>
          <a:p>
            <a:pPr marL="228600" indent="-228600"/>
            <a:r>
              <a:rPr lang="en-US" sz="900">
                <a:cs typeface="Times New Roman" pitchFamily="18" charset="0"/>
              </a:rPr>
              <a:t>10.	Dettenkofer M, Spencer RC. Importance of environmental decontamination--a critical view. </a:t>
            </a:r>
            <a:r>
              <a:rPr lang="en-US" sz="900" i="1">
                <a:cs typeface="Times New Roman" pitchFamily="18" charset="0"/>
              </a:rPr>
              <a:t>J Hosp Infect. </a:t>
            </a:r>
            <a:r>
              <a:rPr lang="en-US" sz="900">
                <a:cs typeface="Times New Roman" pitchFamily="18" charset="0"/>
              </a:rPr>
              <a:t>Jun 2007;65 Suppl 2:55-57.</a:t>
            </a:r>
          </a:p>
          <a:p>
            <a:pPr marL="228600" indent="-228600"/>
            <a:r>
              <a:rPr lang="en-US" sz="900">
                <a:cs typeface="Times New Roman" pitchFamily="18" charset="0"/>
              </a:rPr>
              <a:t>11.	Dancer SJ. Importance of the environment in meticillin-resistant Staphylococcus aureus acquisition: the case for hospital cleaning. </a:t>
            </a:r>
            <a:r>
              <a:rPr lang="en-US" sz="900" i="1">
                <a:cs typeface="Times New Roman" pitchFamily="18" charset="0"/>
              </a:rPr>
              <a:t>Lancet Infect Dis. </a:t>
            </a:r>
            <a:r>
              <a:rPr lang="en-US" sz="900">
                <a:cs typeface="Times New Roman" pitchFamily="18" charset="0"/>
              </a:rPr>
              <a:t>Feb 2008;8(2):101-113.</a:t>
            </a:r>
          </a:p>
          <a:p>
            <a:pPr marL="228600" indent="-228600"/>
            <a:r>
              <a:rPr lang="en-US" sz="900">
                <a:cs typeface="Times New Roman" pitchFamily="18" charset="0"/>
              </a:rPr>
              <a:t>12.	Martinez JA, Ruthazer R, Hansjosten K, Barefoot L, Snydman DR. Role of environmental contamination as a risk factor for acquisition of vancomycin-resistant enterococci in patients treated in a medical intensive care unit. </a:t>
            </a:r>
            <a:r>
              <a:rPr lang="en-US" sz="900" i="1">
                <a:cs typeface="Times New Roman" pitchFamily="18" charset="0"/>
              </a:rPr>
              <a:t>Arch Intern Med. </a:t>
            </a:r>
            <a:r>
              <a:rPr lang="en-US" sz="900">
                <a:cs typeface="Times New Roman" pitchFamily="18" charset="0"/>
              </a:rPr>
              <a:t>Sep 8 2003;163(16):1905-1912.</a:t>
            </a:r>
          </a:p>
          <a:p>
            <a:pPr marL="228600" indent="-228600"/>
            <a:r>
              <a:rPr lang="en-US" sz="900">
                <a:cs typeface="Times New Roman" pitchFamily="18" charset="0"/>
              </a:rPr>
              <a:t>13.	Scott P, Deye G, Srinivasan A, et al. An outbreak of multidrug-resistant Acinetobacter baumannii-calcoaceticus complex infection in the US military health care system associated with military operations in Iraq. </a:t>
            </a:r>
            <a:r>
              <a:rPr lang="en-US" sz="900" i="1">
                <a:cs typeface="Times New Roman" pitchFamily="18" charset="0"/>
              </a:rPr>
              <a:t>Clin Infect Dis. </a:t>
            </a:r>
            <a:r>
              <a:rPr lang="en-US" sz="900">
                <a:cs typeface="Times New Roman" pitchFamily="18" charset="0"/>
              </a:rPr>
              <a:t>Jun 15 2007;44(12):1577-1584.</a:t>
            </a:r>
          </a:p>
          <a:p>
            <a:pPr marL="228600" indent="-228600"/>
            <a:r>
              <a:rPr lang="pt-BR" sz="900">
                <a:cs typeface="Times New Roman" pitchFamily="18" charset="0"/>
              </a:rPr>
              <a:t>14.	Maynard JE. Nosocomial viral hepatitis. </a:t>
            </a:r>
            <a:r>
              <a:rPr lang="en-US" sz="900" i="1">
                <a:cs typeface="Times New Roman" pitchFamily="18" charset="0"/>
              </a:rPr>
              <a:t>Am J Med. </a:t>
            </a:r>
            <a:r>
              <a:rPr lang="fr-FR" sz="900">
                <a:cs typeface="Times New Roman" pitchFamily="18" charset="0"/>
              </a:rPr>
              <a:t>Feb 1981;70(2):439-444.</a:t>
            </a:r>
            <a:endParaRPr lang="en-US" sz="900">
              <a:cs typeface="Times New Roman" pitchFamily="18" charset="0"/>
            </a:endParaRPr>
          </a:p>
          <a:p>
            <a:pPr marL="228600" indent="-228600"/>
            <a:r>
              <a:rPr lang="fr-FR" sz="900">
                <a:cs typeface="Times New Roman" pitchFamily="18" charset="0"/>
              </a:rPr>
              <a:t>15.	Girou E, Chevaliez S, Challine D, et al. </a:t>
            </a:r>
            <a:r>
              <a:rPr lang="en-US" sz="900">
                <a:cs typeface="Times New Roman" pitchFamily="18" charset="0"/>
              </a:rPr>
              <a:t>Determinant roles of environmental contamination and noncompliance with standard precautions in the risk of hepatitis C virus transmission in a hemodialysis unit. </a:t>
            </a:r>
            <a:r>
              <a:rPr lang="en-US" sz="900" i="1">
                <a:cs typeface="Times New Roman" pitchFamily="18" charset="0"/>
              </a:rPr>
              <a:t>Clin Infect Dis. </a:t>
            </a:r>
            <a:r>
              <a:rPr lang="en-US" sz="900">
                <a:cs typeface="Times New Roman" pitchFamily="18" charset="0"/>
              </a:rPr>
              <a:t>Sep 1 2008;47(5):627-633.</a:t>
            </a:r>
          </a:p>
          <a:p>
            <a:pPr marL="228600" indent="-228600"/>
            <a:r>
              <a:rPr lang="en-US" sz="900">
                <a:cs typeface="Times New Roman" pitchFamily="18" charset="0"/>
              </a:rPr>
              <a:t>16.	Barker J, Vipond IB, Bloomfield SF. Effects of cleaning and disinfection in reducing the spread of Norovirus contamination via environmental surfaces. </a:t>
            </a:r>
            <a:r>
              <a:rPr lang="en-US" sz="900" i="1">
                <a:cs typeface="Times New Roman" pitchFamily="18" charset="0"/>
              </a:rPr>
              <a:t>J Hosp Infect. </a:t>
            </a:r>
            <a:r>
              <a:rPr lang="en-US" sz="900">
                <a:cs typeface="Times New Roman" pitchFamily="18" charset="0"/>
              </a:rPr>
              <a:t>Sep 2004;58(1):42-49.</a:t>
            </a:r>
          </a:p>
          <a:p>
            <a:pPr marL="228600" indent="-228600"/>
            <a:r>
              <a:rPr lang="en-US" sz="900">
                <a:cs typeface="Times New Roman" pitchFamily="18" charset="0"/>
              </a:rPr>
              <a:t>17.	Mayfield JL, Leet T, Miller J, Mundy LM. Environmental control to reduce transmission of Clostridium difficile. </a:t>
            </a:r>
            <a:r>
              <a:rPr lang="en-US" sz="900" i="1">
                <a:cs typeface="Times New Roman" pitchFamily="18" charset="0"/>
              </a:rPr>
              <a:t>Clin Infect Dis. </a:t>
            </a:r>
            <a:r>
              <a:rPr lang="en-US" sz="900">
                <a:cs typeface="Times New Roman" pitchFamily="18" charset="0"/>
              </a:rPr>
              <a:t>Oct 2000;31(4):995-1000.</a:t>
            </a:r>
          </a:p>
          <a:p>
            <a:pPr marL="228600" indent="-228600"/>
            <a:r>
              <a:rPr lang="en-US" sz="900">
                <a:cs typeface="Times New Roman" pitchFamily="18" charset="0"/>
              </a:rPr>
              <a:t>18.	McMullen KM, Zack J, Coopersmith CM, Kollef M, Dubberke E, Warren DK. Use of hypochlorite solution to decrease rates of Clostridium difficile-associated diarrhea. </a:t>
            </a:r>
            <a:r>
              <a:rPr lang="en-US" sz="900" i="1">
                <a:cs typeface="Times New Roman" pitchFamily="18" charset="0"/>
              </a:rPr>
              <a:t>Infect Control Hosp Epidemiol. </a:t>
            </a:r>
            <a:r>
              <a:rPr lang="en-US" sz="900">
                <a:cs typeface="Times New Roman" pitchFamily="18" charset="0"/>
              </a:rPr>
              <a:t>Feb 2007;28(2):205-207.</a:t>
            </a:r>
          </a:p>
        </p:txBody>
      </p:sp>
      <p:sp>
        <p:nvSpPr>
          <p:cNvPr id="2071" name="Rectangle 2"/>
          <p:cNvSpPr>
            <a:spLocks noChangeArrowheads="1"/>
          </p:cNvSpPr>
          <p:nvPr/>
        </p:nvSpPr>
        <p:spPr bwMode="auto">
          <a:xfrm>
            <a:off x="28089225" y="10642600"/>
            <a:ext cx="1095375" cy="244475"/>
          </a:xfrm>
          <a:prstGeom prst="rect">
            <a:avLst/>
          </a:prstGeom>
          <a:noFill/>
          <a:ln w="9525">
            <a:noFill/>
            <a:miter lim="800000"/>
            <a:headEnd/>
            <a:tailEnd/>
          </a:ln>
        </p:spPr>
        <p:txBody>
          <a:bodyPr wrap="none" anchor="ctr">
            <a:spAutoFit/>
          </a:bodyPr>
          <a:lstStyle/>
          <a:p>
            <a:pPr algn="ctr" eaLnBrk="0" hangingPunct="0"/>
            <a:r>
              <a:rPr lang="en-US" sz="1000" b="1">
                <a:solidFill>
                  <a:srgbClr val="000000"/>
                </a:solidFill>
                <a:ea typeface="Calibri" pitchFamily="34" charset="0"/>
                <a:cs typeface="Arial" charset="0"/>
              </a:rPr>
              <a:t>REFERENCES</a:t>
            </a:r>
            <a:endParaRPr lang="en-US" sz="1000" b="1">
              <a:latin typeface="Arial" charset="0"/>
              <a:ea typeface="Calibri" pitchFamily="34"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25763"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entury"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25763"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entury"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210</TotalTime>
  <Words>1626</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dc:creator>
  <cp:lastModifiedBy>Carl001</cp:lastModifiedBy>
  <cp:revision>14</cp:revision>
  <dcterms:created xsi:type="dcterms:W3CDTF">2009-09-12T20:24:58Z</dcterms:created>
  <dcterms:modified xsi:type="dcterms:W3CDTF">2010-11-27T02:51:44Z</dcterms:modified>
</cp:coreProperties>
</file>